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0" r:id="rId2"/>
    <p:sldId id="295" r:id="rId3"/>
    <p:sldId id="296" r:id="rId4"/>
    <p:sldId id="298" r:id="rId5"/>
    <p:sldId id="317" r:id="rId6"/>
    <p:sldId id="316" r:id="rId7"/>
    <p:sldId id="297" r:id="rId8"/>
    <p:sldId id="256" r:id="rId9"/>
    <p:sldId id="300" r:id="rId10"/>
    <p:sldId id="301" r:id="rId11"/>
    <p:sldId id="302" r:id="rId12"/>
    <p:sldId id="261" r:id="rId13"/>
    <p:sldId id="263" r:id="rId14"/>
    <p:sldId id="264" r:id="rId15"/>
    <p:sldId id="305" r:id="rId16"/>
    <p:sldId id="308" r:id="rId17"/>
    <p:sldId id="266" r:id="rId18"/>
    <p:sldId id="268" r:id="rId19"/>
    <p:sldId id="315" r:id="rId20"/>
    <p:sldId id="273" r:id="rId21"/>
    <p:sldId id="288" r:id="rId22"/>
    <p:sldId id="269" r:id="rId23"/>
    <p:sldId id="275" r:id="rId24"/>
    <p:sldId id="276" r:id="rId25"/>
    <p:sldId id="277" r:id="rId26"/>
    <p:sldId id="279" r:id="rId27"/>
    <p:sldId id="280" r:id="rId28"/>
    <p:sldId id="311" r:id="rId29"/>
    <p:sldId id="310" r:id="rId30"/>
    <p:sldId id="281" r:id="rId31"/>
    <p:sldId id="286" r:id="rId32"/>
    <p:sldId id="312" r:id="rId33"/>
    <p:sldId id="289" r:id="rId34"/>
    <p:sldId id="259" r:id="rId35"/>
    <p:sldId id="313" r:id="rId36"/>
    <p:sldId id="319" r:id="rId37"/>
    <p:sldId id="291" r:id="rId38"/>
    <p:sldId id="294" r:id="rId39"/>
    <p:sldId id="318" r:id="rId4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8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7E3E5DFB-6956-419A-ADFF-807168142CDA}" type="datetimeFigureOut">
              <a:rPr lang="cs-CZ" smtClean="0"/>
              <a:t>2. 6. 2017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90D0FB2D-5EAC-4F5D-85E5-74FED7373DC0}" type="slidenum">
              <a:rPr lang="cs-CZ" smtClean="0"/>
              <a:t>‹#›</a:t>
            </a:fld>
            <a:endParaRPr lang="cs-CZ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3881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E5DFB-6956-419A-ADFF-807168142CDA}" type="datetimeFigureOut">
              <a:rPr lang="cs-CZ" smtClean="0"/>
              <a:t>2. 6. 2017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0FB2D-5EAC-4F5D-85E5-74FED7373D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1850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E5DFB-6956-419A-ADFF-807168142CDA}" type="datetimeFigureOut">
              <a:rPr lang="cs-CZ" smtClean="0"/>
              <a:t>2. 6. 2017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0FB2D-5EAC-4F5D-85E5-74FED7373DC0}" type="slidenum">
              <a:rPr lang="cs-CZ" smtClean="0"/>
              <a:t>‹#›</a:t>
            </a:fld>
            <a:endParaRPr lang="cs-CZ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63365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E5DFB-6956-419A-ADFF-807168142CDA}" type="datetimeFigureOut">
              <a:rPr lang="cs-CZ" smtClean="0"/>
              <a:t>2. 6. 2017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0FB2D-5EAC-4F5D-85E5-74FED7373DC0}" type="slidenum">
              <a:rPr lang="cs-CZ" smtClean="0"/>
              <a:t>‹#›</a:t>
            </a:fld>
            <a:endParaRPr lang="cs-CZ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28211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E5DFB-6956-419A-ADFF-807168142CDA}" type="datetimeFigureOut">
              <a:rPr lang="cs-CZ" smtClean="0"/>
              <a:t>2. 6. 2017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0FB2D-5EAC-4F5D-85E5-74FED7373D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60925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E5DFB-6956-419A-ADFF-807168142CDA}" type="datetimeFigureOut">
              <a:rPr lang="cs-CZ" smtClean="0"/>
              <a:t>2. 6. 2017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0FB2D-5EAC-4F5D-85E5-74FED7373DC0}" type="slidenum">
              <a:rPr lang="cs-CZ" smtClean="0"/>
              <a:t>‹#›</a:t>
            </a:fld>
            <a:endParaRPr lang="cs-CZ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21766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E5DFB-6956-419A-ADFF-807168142CDA}" type="datetimeFigureOut">
              <a:rPr lang="cs-CZ" smtClean="0"/>
              <a:t>2. 6. 2017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0FB2D-5EAC-4F5D-85E5-74FED7373DC0}" type="slidenum">
              <a:rPr lang="cs-CZ" smtClean="0"/>
              <a:t>‹#›</a:t>
            </a:fld>
            <a:endParaRPr lang="cs-CZ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29790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E5DFB-6956-419A-ADFF-807168142CDA}" type="datetimeFigureOut">
              <a:rPr lang="cs-CZ" smtClean="0"/>
              <a:t>2. 6. 2017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0FB2D-5EAC-4F5D-85E5-74FED7373DC0}" type="slidenum">
              <a:rPr lang="cs-CZ" smtClean="0"/>
              <a:t>‹#›</a:t>
            </a:fld>
            <a:endParaRPr lang="cs-CZ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30301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E5DFB-6956-419A-ADFF-807168142CDA}" type="datetimeFigureOut">
              <a:rPr lang="cs-CZ" smtClean="0"/>
              <a:t>2. 6. 2017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0FB2D-5EAC-4F5D-85E5-74FED7373DC0}" type="slidenum">
              <a:rPr lang="cs-CZ" smtClean="0"/>
              <a:t>‹#›</a:t>
            </a:fld>
            <a:endParaRPr lang="cs-CZ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103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E5DFB-6956-419A-ADFF-807168142CDA}" type="datetimeFigureOut">
              <a:rPr lang="cs-CZ" smtClean="0"/>
              <a:t>2. 6. 2017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0FB2D-5EAC-4F5D-85E5-74FED7373D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3359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E5DFB-6956-419A-ADFF-807168142CDA}" type="datetimeFigureOut">
              <a:rPr lang="cs-CZ" smtClean="0"/>
              <a:t>2. 6. 2017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0FB2D-5EAC-4F5D-85E5-74FED7373DC0}" type="slidenum">
              <a:rPr lang="cs-CZ" smtClean="0"/>
              <a:t>‹#›</a:t>
            </a:fld>
            <a:endParaRPr lang="cs-CZ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4917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E5DFB-6956-419A-ADFF-807168142CDA}" type="datetimeFigureOut">
              <a:rPr lang="cs-CZ" smtClean="0"/>
              <a:t>2. 6. 2017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0FB2D-5EAC-4F5D-85E5-74FED7373D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9094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E5DFB-6956-419A-ADFF-807168142CDA}" type="datetimeFigureOut">
              <a:rPr lang="cs-CZ" smtClean="0"/>
              <a:t>2. 6. 2017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0FB2D-5EAC-4F5D-85E5-74FED7373DC0}" type="slidenum">
              <a:rPr lang="cs-CZ" smtClean="0"/>
              <a:t>‹#›</a:t>
            </a:fld>
            <a:endParaRPr lang="cs-CZ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9574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E5DFB-6956-419A-ADFF-807168142CDA}" type="datetimeFigureOut">
              <a:rPr lang="cs-CZ" smtClean="0"/>
              <a:t>2. 6. 2017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0FB2D-5EAC-4F5D-85E5-74FED7373DC0}" type="slidenum">
              <a:rPr lang="cs-CZ" smtClean="0"/>
              <a:t>‹#›</a:t>
            </a:fld>
            <a:endParaRPr lang="cs-CZ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0582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E5DFB-6956-419A-ADFF-807168142CDA}" type="datetimeFigureOut">
              <a:rPr lang="cs-CZ" smtClean="0"/>
              <a:t>2. 6. 2017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0FB2D-5EAC-4F5D-85E5-74FED7373D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147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E5DFB-6956-419A-ADFF-807168142CDA}" type="datetimeFigureOut">
              <a:rPr lang="cs-CZ" smtClean="0"/>
              <a:t>2. 6. 2017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0FB2D-5EAC-4F5D-85E5-74FED7373DC0}" type="slidenum">
              <a:rPr lang="cs-CZ" smtClean="0"/>
              <a:t>‹#›</a:t>
            </a:fld>
            <a:endParaRPr lang="cs-CZ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7509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E5DFB-6956-419A-ADFF-807168142CDA}" type="datetimeFigureOut">
              <a:rPr lang="cs-CZ" smtClean="0"/>
              <a:t>2. 6. 2017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0FB2D-5EAC-4F5D-85E5-74FED7373D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6239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E3E5DFB-6956-419A-ADFF-807168142CDA}" type="datetimeFigureOut">
              <a:rPr lang="cs-CZ" smtClean="0"/>
              <a:t>2. 6. 2017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0D0FB2D-5EAC-4F5D-85E5-74FED7373D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4590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://veda-a-technika.eurozpravy.cz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://resultados.as.com/resultados/ficha/equipo/real_madrid/1/" TargetMode="External"/><Relationship Id="rId3" Type="http://schemas.openxmlformats.org/officeDocument/2006/relationships/hyperlink" Target="http://www.mundo.cz/spanelsko/geografie" TargetMode="External"/><Relationship Id="rId7" Type="http://schemas.openxmlformats.org/officeDocument/2006/relationships/hyperlink" Target="https://espanolaldia.wordpress.com/tag/letra-n/" TargetMode="External"/><Relationship Id="rId2" Type="http://schemas.openxmlformats.org/officeDocument/2006/relationships/hyperlink" Target="http://www.vivaelespanol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tuparada.com/cards/mucha-suerte/370/26" TargetMode="External"/><Relationship Id="rId5" Type="http://schemas.openxmlformats.org/officeDocument/2006/relationships/hyperlink" Target="https://www.memrise.com/mem/280851/yo-puedo-hablar-espanol-un-poco-i-can-speak-a-li/" TargetMode="External"/><Relationship Id="rId10" Type="http://schemas.openxmlformats.org/officeDocument/2006/relationships/hyperlink" Target="http://www.cmc-cvc.com/en/about-us/members/viscofan-canada-inc" TargetMode="External"/><Relationship Id="rId4" Type="http://schemas.openxmlformats.org/officeDocument/2006/relationships/hyperlink" Target="http://contexto.udlap.mx/perspectivas-del-espanol-como-lengua-extranjera" TargetMode="External"/><Relationship Id="rId9" Type="http://schemas.openxmlformats.org/officeDocument/2006/relationships/hyperlink" Target="http://www.blaugranas.com/fotos_de_escudo_del_f_c_barcelona-igfa-0-53022-194.htm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icasso.com/luxury-vacation-argentina-tours/family-friendly-tour-buenos-aires-iguazu-falls" TargetMode="External"/><Relationship Id="rId2" Type="http://schemas.openxmlformats.org/officeDocument/2006/relationships/hyperlink" Target="https://mgfuguet.wordpress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s.123rf.com/photo_42588890_collage-de-diversos-platos-mexicanos-incluyendo-enchiladas-taquidos-nachos-y-fajitas.html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824" y="728663"/>
            <a:ext cx="9693276" cy="5518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5098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cs-CZ" b="1" dirty="0" smtClean="0">
                <a:solidFill>
                  <a:srgbClr val="FF0000"/>
                </a:solidFill>
              </a:rPr>
              <a:t>Teorie trojúhelníku</a:t>
            </a:r>
            <a:endParaRPr lang="cs-CZ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800" y="2328426"/>
            <a:ext cx="3530600" cy="3133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5283200" y="2616200"/>
            <a:ext cx="56261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Teorie je založena na tvrzení, že nabití základů španělského jazyka je relativně jednoduchou záležitostí a čím déle jazyk studujeme, tak se pro nás stává „zajímavější“</a:t>
            </a:r>
          </a:p>
          <a:p>
            <a:endParaRPr lang="cs-CZ" dirty="0" smtClean="0"/>
          </a:p>
        </p:txBody>
      </p:sp>
      <p:sp>
        <p:nvSpPr>
          <p:cNvPr id="6" name="TextovéPole 5"/>
          <p:cNvSpPr txBox="1"/>
          <p:nvPr/>
        </p:nvSpPr>
        <p:spPr>
          <a:xfrm>
            <a:off x="2349500" y="4248666"/>
            <a:ext cx="116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Základy </a:t>
            </a:r>
          </a:p>
          <a:p>
            <a:pPr algn="ctr"/>
            <a:r>
              <a:rPr lang="cs-CZ" b="1" dirty="0" smtClean="0"/>
              <a:t>ŠJ</a:t>
            </a:r>
            <a:endParaRPr lang="cs-CZ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751" y="3635605"/>
            <a:ext cx="2599249" cy="2583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9220200" y="4927600"/>
            <a:ext cx="1066800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1100" b="1" dirty="0" smtClean="0"/>
          </a:p>
          <a:p>
            <a:pPr algn="ctr"/>
            <a:r>
              <a:rPr lang="cs-CZ" sz="1600" dirty="0" smtClean="0"/>
              <a:t>Základy </a:t>
            </a:r>
          </a:p>
          <a:p>
            <a:pPr algn="ctr"/>
            <a:r>
              <a:rPr lang="cs-CZ" sz="1600" dirty="0" smtClean="0"/>
              <a:t>FJ</a:t>
            </a:r>
            <a:endParaRPr lang="cs-CZ" sz="16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955" y="3997542"/>
            <a:ext cx="2293445" cy="2279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5984327" y="5204598"/>
            <a:ext cx="1282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Základy </a:t>
            </a:r>
          </a:p>
          <a:p>
            <a:pPr algn="ctr"/>
            <a:r>
              <a:rPr lang="cs-CZ" dirty="0" smtClean="0"/>
              <a:t>NJ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1244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cs-CZ" b="1" dirty="0" smtClean="0">
                <a:solidFill>
                  <a:srgbClr val="FF0000"/>
                </a:solidFill>
              </a:rPr>
              <a:t>Skrytá výhoda…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Španělský = </a:t>
            </a:r>
            <a:r>
              <a:rPr lang="cs-CZ" b="1" dirty="0" smtClean="0"/>
              <a:t>románský jazyk</a:t>
            </a:r>
          </a:p>
          <a:p>
            <a:r>
              <a:rPr lang="cs-CZ" dirty="0" smtClean="0"/>
              <a:t>Znalost „</a:t>
            </a:r>
            <a:r>
              <a:rPr lang="cs-CZ" b="1" dirty="0" smtClean="0"/>
              <a:t>nejjednoduššího románského jazyka</a:t>
            </a:r>
            <a:r>
              <a:rPr lang="cs-CZ" dirty="0" smtClean="0"/>
              <a:t>“ = otevření cesty ke všem ostatním (</a:t>
            </a:r>
            <a:r>
              <a:rPr lang="cs-CZ" dirty="0" err="1" smtClean="0"/>
              <a:t>Fj</a:t>
            </a:r>
            <a:r>
              <a:rPr lang="cs-CZ" dirty="0" smtClean="0"/>
              <a:t>, </a:t>
            </a:r>
            <a:r>
              <a:rPr lang="cs-CZ" dirty="0" err="1" smtClean="0"/>
              <a:t>ItJ</a:t>
            </a:r>
            <a:r>
              <a:rPr lang="cs-CZ" dirty="0" smtClean="0"/>
              <a:t>, portugalština – cca. 200 miliónů lidí na světě)</a:t>
            </a: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1525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cs-CZ" sz="6000" b="1" i="1" dirty="0" smtClean="0">
                <a:solidFill>
                  <a:srgbClr val="FF0000"/>
                </a:solidFill>
              </a:rPr>
              <a:t>2) Španělština hrou… = </a:t>
            </a:r>
            <a:r>
              <a:rPr lang="cs-CZ" sz="6000" b="1" i="1" dirty="0" err="1" smtClean="0">
                <a:solidFill>
                  <a:srgbClr val="FF0000"/>
                </a:solidFill>
              </a:rPr>
              <a:t>Sí</a:t>
            </a:r>
            <a:endParaRPr lang="cs-CZ" sz="6000" b="1" i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španělština je </a:t>
            </a:r>
            <a:r>
              <a:rPr lang="cs-CZ" b="1" dirty="0" smtClean="0"/>
              <a:t>zábavným, melodickým</a:t>
            </a:r>
            <a:r>
              <a:rPr lang="cs-CZ" dirty="0" smtClean="0"/>
              <a:t> </a:t>
            </a:r>
            <a:r>
              <a:rPr lang="cs-CZ" dirty="0"/>
              <a:t>a hravým </a:t>
            </a:r>
            <a:r>
              <a:rPr lang="cs-CZ" dirty="0" smtClean="0"/>
              <a:t>jazykem</a:t>
            </a:r>
          </a:p>
          <a:p>
            <a:r>
              <a:rPr lang="cs-CZ" b="1" dirty="0" smtClean="0"/>
              <a:t>„Nejšťastnější“</a:t>
            </a:r>
            <a:r>
              <a:rPr lang="cs-CZ" dirty="0" smtClean="0"/>
              <a:t> jazyk</a:t>
            </a:r>
          </a:p>
          <a:p>
            <a:pPr marL="0" indent="0">
              <a:buNone/>
            </a:pPr>
            <a:r>
              <a:rPr lang="cs-CZ" dirty="0" smtClean="0"/>
              <a:t>     (</a:t>
            </a:r>
            <a:r>
              <a:rPr lang="cs-CZ" dirty="0">
                <a:hlinkClick r:id="rId2"/>
              </a:rPr>
              <a:t>http://</a:t>
            </a:r>
            <a:r>
              <a:rPr lang="cs-CZ" dirty="0" smtClean="0">
                <a:hlinkClick r:id="rId2"/>
              </a:rPr>
              <a:t>veda-a-technika.eurozpravy.cz</a:t>
            </a:r>
            <a:r>
              <a:rPr lang="cs-CZ" dirty="0" smtClean="0"/>
              <a:t>)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A proto, výuku zaměřujeme následujícím směrem: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8000" y="3136900"/>
            <a:ext cx="2186560" cy="142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69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20802" y="762000"/>
            <a:ext cx="9601196" cy="182880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cs-CZ" b="1" u="sng" dirty="0" smtClean="0">
                <a:solidFill>
                  <a:srgbClr val="FF0000"/>
                </a:solidFill>
              </a:rPr>
              <a:t>Recitační soutěž</a:t>
            </a:r>
            <a:br>
              <a:rPr lang="cs-CZ" b="1" u="sng" dirty="0" smtClean="0">
                <a:solidFill>
                  <a:srgbClr val="FF0000"/>
                </a:solidFill>
              </a:rPr>
            </a:br>
            <a:r>
              <a:rPr lang="cs-CZ" dirty="0" smtClean="0">
                <a:solidFill>
                  <a:srgbClr val="FF0000"/>
                </a:solidFill>
              </a:rPr>
              <a:t>=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dirty="0" smtClean="0">
                <a:solidFill>
                  <a:srgbClr val="FF0000"/>
                </a:solidFill>
              </a:rPr>
              <a:t>učit se pomocí „klasiků“ </a:t>
            </a:r>
            <a:br>
              <a:rPr lang="cs-CZ" dirty="0" smtClean="0">
                <a:solidFill>
                  <a:srgbClr val="FF0000"/>
                </a:solidFill>
              </a:rPr>
            </a:br>
            <a:r>
              <a:rPr lang="cs-CZ" dirty="0" smtClean="0">
                <a:solidFill>
                  <a:srgbClr val="FF0000"/>
                </a:solidFill>
              </a:rPr>
              <a:t>španělské literatury</a:t>
            </a:r>
            <a:br>
              <a:rPr lang="cs-CZ" dirty="0" smtClean="0">
                <a:solidFill>
                  <a:srgbClr val="FF0000"/>
                </a:solidFill>
              </a:rPr>
            </a:br>
            <a:r>
              <a:rPr lang="cs-CZ" sz="1600" dirty="0" smtClean="0">
                <a:solidFill>
                  <a:srgbClr val="FF0000"/>
                </a:solidFill>
              </a:rPr>
              <a:t>(</a:t>
            </a:r>
            <a:r>
              <a:rPr lang="cs-CZ" sz="1600" b="1" dirty="0">
                <a:solidFill>
                  <a:srgbClr val="FF0000"/>
                </a:solidFill>
              </a:rPr>
              <a:t>pod záštitou Velvyslanectví Spojených států mexických v </a:t>
            </a:r>
            <a:r>
              <a:rPr lang="cs-CZ" sz="1600" b="1" dirty="0" smtClean="0">
                <a:solidFill>
                  <a:srgbClr val="FF0000"/>
                </a:solidFill>
              </a:rPr>
              <a:t>Praze)</a:t>
            </a:r>
            <a:r>
              <a:rPr lang="cs-CZ" b="1" i="1" dirty="0"/>
              <a:t/>
            </a:r>
            <a:br>
              <a:rPr lang="cs-CZ" b="1" i="1" dirty="0"/>
            </a:b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2" y="2729415"/>
            <a:ext cx="4140198" cy="3082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Zástupný symbol pro obsah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307208" y="2354824"/>
            <a:ext cx="2840038" cy="407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947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cs-CZ" b="1" u="sng" dirty="0" smtClean="0">
                <a:solidFill>
                  <a:srgbClr val="FF0000"/>
                </a:solidFill>
              </a:rPr>
              <a:t>Fotbalový turnaj</a:t>
            </a:r>
            <a:endParaRPr lang="cs-CZ" b="1" u="sng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79" y="3729198"/>
            <a:ext cx="3425036" cy="2366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400" y="3983533"/>
            <a:ext cx="2743274" cy="2180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312" y="785410"/>
            <a:ext cx="1682750" cy="192603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6762" y="604982"/>
            <a:ext cx="2022475" cy="2058166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091" y="2455067"/>
            <a:ext cx="3853464" cy="2618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001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cs-CZ" b="1" dirty="0">
                <a:solidFill>
                  <a:srgbClr val="FF0000"/>
                </a:solidFill>
              </a:rPr>
              <a:t>Fiesta espaňola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Předvánoční setkání studentů španělského jazyka jehož cílem je přiblížit hispánský svět, a to formou prezentací a projektů, na kterých studenti v průběhu roku pilně pracovali. </a:t>
            </a:r>
          </a:p>
          <a:p>
            <a:pPr marL="0" indent="0">
              <a:buNone/>
            </a:pPr>
            <a:r>
              <a:rPr lang="cs-CZ" dirty="0"/>
              <a:t>Součástí dne bývá ochutnávka specialit </a:t>
            </a:r>
            <a:r>
              <a:rPr lang="cs-CZ" dirty="0" err="1"/>
              <a:t>hispanofonního</a:t>
            </a:r>
            <a:r>
              <a:rPr lang="cs-CZ" dirty="0"/>
              <a:t> světa. </a:t>
            </a:r>
          </a:p>
          <a:p>
            <a:endParaRPr lang="cs-CZ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5380" y="3490465"/>
            <a:ext cx="2232248" cy="2329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100" y="4338919"/>
            <a:ext cx="2635685" cy="1568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0715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cs-CZ" b="1" dirty="0" err="1" smtClean="0">
                <a:solidFill>
                  <a:srgbClr val="FF0000"/>
                </a:solidFill>
              </a:rPr>
              <a:t>Jírovcovka</a:t>
            </a:r>
            <a:r>
              <a:rPr lang="cs-CZ" b="1" dirty="0" smtClean="0">
                <a:solidFill>
                  <a:srgbClr val="FF0000"/>
                </a:solidFill>
              </a:rPr>
              <a:t> a Dny španělské kultury</a:t>
            </a:r>
            <a:endParaRPr lang="cs-CZ" b="1" dirty="0">
              <a:solidFill>
                <a:srgbClr val="FF000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885" y="2587400"/>
            <a:ext cx="5662115" cy="3542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8553" y="3172820"/>
            <a:ext cx="2305050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467" y="4786527"/>
            <a:ext cx="1562133" cy="1231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358" y="3221673"/>
            <a:ext cx="1554121" cy="1564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628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34"/>
    </mc:Choice>
    <mc:Fallback xmlns="">
      <p:transition spd="slow" advTm="10734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cs-CZ" b="1" i="1" dirty="0" smtClean="0">
                <a:solidFill>
                  <a:srgbClr val="FF0000"/>
                </a:solidFill>
              </a:rPr>
              <a:t>3) Španělština jako </a:t>
            </a:r>
            <a:r>
              <a:rPr lang="cs-CZ" b="1" i="1" u="sng" dirty="0" smtClean="0">
                <a:solidFill>
                  <a:srgbClr val="FF0000"/>
                </a:solidFill>
              </a:rPr>
              <a:t>přidaná hodnota </a:t>
            </a:r>
            <a:r>
              <a:rPr lang="cs-CZ" b="1" i="1" dirty="0" smtClean="0">
                <a:solidFill>
                  <a:srgbClr val="FF0000"/>
                </a:solidFill>
              </a:rPr>
              <a:t>a </a:t>
            </a:r>
            <a:r>
              <a:rPr lang="cs-CZ" b="1" i="1" u="sng" dirty="0" smtClean="0">
                <a:solidFill>
                  <a:srgbClr val="FF0000"/>
                </a:solidFill>
              </a:rPr>
              <a:t>konkurenční výhoda</a:t>
            </a:r>
            <a:endParaRPr lang="cs-CZ" b="1" i="1" u="sng" dirty="0">
              <a:solidFill>
                <a:srgbClr val="FF0000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just"/>
            <a:r>
              <a:rPr lang="cs-CZ" dirty="0" smtClean="0"/>
              <a:t>„</a:t>
            </a:r>
            <a:r>
              <a:rPr lang="cs-CZ" i="1" dirty="0" smtClean="0"/>
              <a:t>Pokud </a:t>
            </a:r>
            <a:r>
              <a:rPr lang="cs-CZ" i="1" dirty="0"/>
              <a:t>chcete dobře placenou a prestižní práci  </a:t>
            </a:r>
            <a:r>
              <a:rPr lang="cs-CZ" i="1" dirty="0" smtClean="0"/>
              <a:t>na </a:t>
            </a:r>
            <a:r>
              <a:rPr lang="cs-CZ" i="1" dirty="0"/>
              <a:t>vyšší pozici, se samotnou angličtinou neuspějete. Je potřeba </a:t>
            </a:r>
            <a:r>
              <a:rPr lang="cs-CZ" b="1" dirty="0">
                <a:solidFill>
                  <a:srgbClr val="FF0000"/>
                </a:solidFill>
              </a:rPr>
              <a:t>umět také další cizí jazyk </a:t>
            </a:r>
            <a:r>
              <a:rPr lang="cs-CZ" dirty="0"/>
              <a:t>- </a:t>
            </a:r>
            <a:r>
              <a:rPr lang="cs-CZ" i="1" dirty="0"/>
              <a:t>a nejlépe pak </a:t>
            </a:r>
            <a:r>
              <a:rPr lang="cs-CZ" b="1" dirty="0">
                <a:solidFill>
                  <a:srgbClr val="FF0000"/>
                </a:solidFill>
              </a:rPr>
              <a:t>jeden z dua španělština </a:t>
            </a:r>
            <a:r>
              <a:rPr lang="cs-CZ" dirty="0" smtClean="0"/>
              <a:t>– </a:t>
            </a:r>
            <a:r>
              <a:rPr lang="cs-CZ" i="1" dirty="0" smtClean="0"/>
              <a:t>čínština</a:t>
            </a:r>
            <a:r>
              <a:rPr lang="cs-CZ" dirty="0" smtClean="0"/>
              <a:t>“</a:t>
            </a:r>
          </a:p>
          <a:p>
            <a:pPr algn="just"/>
            <a:r>
              <a:rPr lang="cs-CZ" i="1" dirty="0"/>
              <a:t>Na začátku 90. let, kdy jsme vozili naše podnikatele ven, jsme jim většinou museli překládat. Teď jsou zejména v angličtině naprosto samostatní. Horší je to stále u jiných jazyků, například </a:t>
            </a:r>
            <a:r>
              <a:rPr lang="cs-CZ" b="1" dirty="0">
                <a:solidFill>
                  <a:srgbClr val="FF0000"/>
                </a:solidFill>
              </a:rPr>
              <a:t>v Latinské Americe je potřeba </a:t>
            </a:r>
            <a:r>
              <a:rPr lang="cs-CZ" b="1" dirty="0" smtClean="0">
                <a:solidFill>
                  <a:srgbClr val="FF0000"/>
                </a:solidFill>
              </a:rPr>
              <a:t>španělština </a:t>
            </a:r>
            <a:r>
              <a:rPr lang="cs-CZ" b="1" dirty="0">
                <a:solidFill>
                  <a:srgbClr val="FF0000"/>
                </a:solidFill>
              </a:rPr>
              <a:t>a tam mají čeští podnikatelé stále rezervy</a:t>
            </a:r>
            <a:r>
              <a:rPr lang="cs-CZ" dirty="0" smtClean="0"/>
              <a:t>.“ </a:t>
            </a:r>
          </a:p>
          <a:p>
            <a:pPr marL="0" indent="0">
              <a:buNone/>
            </a:pPr>
            <a:r>
              <a:rPr lang="cs-CZ" dirty="0" smtClean="0"/>
              <a:t>                               (</a:t>
            </a:r>
            <a:r>
              <a:rPr lang="cs-CZ" dirty="0" err="1" smtClean="0"/>
              <a:t>J.Hansl</a:t>
            </a:r>
            <a:r>
              <a:rPr lang="cs-CZ" dirty="0" smtClean="0"/>
              <a:t>, ředitel </a:t>
            </a:r>
            <a:r>
              <a:rPr lang="cs-CZ" dirty="0"/>
              <a:t>zahraničního odboru Hospodářské </a:t>
            </a:r>
            <a:r>
              <a:rPr lang="cs-CZ" dirty="0" smtClean="0"/>
              <a:t>komory)</a:t>
            </a:r>
            <a:endParaRPr lang="cs-CZ" dirty="0"/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347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cs-CZ" b="1" i="1" dirty="0" smtClean="0">
                <a:solidFill>
                  <a:srgbClr val="FF0000"/>
                </a:solidFill>
              </a:rPr>
              <a:t>Žebříček perspektivních jazyků</a:t>
            </a:r>
            <a:endParaRPr lang="cs-CZ" b="1" i="1" dirty="0">
              <a:solidFill>
                <a:srgbClr val="FF0000"/>
              </a:solidFill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0237" y="2698749"/>
            <a:ext cx="2430463" cy="324061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7025" y="2842519"/>
            <a:ext cx="2746375" cy="281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62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Maturanti ze </a:t>
            </a:r>
            <a:r>
              <a:rPr lang="cs-CZ" b="1" dirty="0" err="1" smtClean="0">
                <a:solidFill>
                  <a:srgbClr val="FF0000"/>
                </a:solidFill>
              </a:rPr>
              <a:t>Šj</a:t>
            </a:r>
            <a:r>
              <a:rPr lang="cs-CZ" b="1" dirty="0" smtClean="0">
                <a:solidFill>
                  <a:srgbClr val="FF0000"/>
                </a:solidFill>
              </a:rPr>
              <a:t> se ve světě neztratí… </a:t>
            </a:r>
            <a:br>
              <a:rPr lang="cs-CZ" b="1" dirty="0" smtClean="0">
                <a:solidFill>
                  <a:srgbClr val="FF0000"/>
                </a:solidFill>
              </a:rPr>
            </a:br>
            <a:r>
              <a:rPr lang="cs-CZ" dirty="0" smtClean="0">
                <a:solidFill>
                  <a:srgbClr val="FF0000"/>
                </a:solidFill>
              </a:rPr>
              <a:t>(namátkou vybíráme…)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95401" y="2425700"/>
            <a:ext cx="9601196" cy="3450168"/>
          </a:xfrm>
        </p:spPr>
        <p:txBody>
          <a:bodyPr/>
          <a:lstStyle/>
          <a:p>
            <a:r>
              <a:rPr lang="cs-CZ" dirty="0" smtClean="0"/>
              <a:t>Španělský jazyk pro evropský a mezinárodní obchod</a:t>
            </a:r>
          </a:p>
          <a:p>
            <a:r>
              <a:rPr lang="cs-CZ" dirty="0"/>
              <a:t>Ústav románských studií UK (FF UK) </a:t>
            </a:r>
            <a:r>
              <a:rPr lang="cs-CZ" b="1" u="sng" dirty="0" smtClean="0"/>
              <a:t>Hispanistika</a:t>
            </a:r>
          </a:p>
          <a:p>
            <a:r>
              <a:rPr lang="cs-CZ" dirty="0" smtClean="0"/>
              <a:t>Fakulta mezinárodních vztahů VŠE, Praha</a:t>
            </a:r>
          </a:p>
          <a:p>
            <a:r>
              <a:rPr lang="cs-CZ" dirty="0" smtClean="0"/>
              <a:t>a další</a:t>
            </a:r>
          </a:p>
          <a:p>
            <a:endParaRPr lang="cs-CZ" dirty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189" y="4165787"/>
            <a:ext cx="1293072" cy="1803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4385" y="4102098"/>
            <a:ext cx="1850938" cy="1803781"/>
          </a:xfrm>
          <a:prstGeom prst="rect">
            <a:avLst/>
          </a:prstGeom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100" y="2682873"/>
            <a:ext cx="198120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212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cs-CZ" b="1" dirty="0" smtClean="0">
                <a:solidFill>
                  <a:srgbClr val="FF0000"/>
                </a:solidFill>
              </a:rPr>
              <a:t>B U E N O S   D Í A S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 smtClean="0"/>
              <a:t>Cílem této prezentace je :</a:t>
            </a:r>
          </a:p>
          <a:p>
            <a:pPr marL="457200" indent="-457200">
              <a:buAutoNum type="arabicParenR"/>
            </a:pPr>
            <a:r>
              <a:rPr lang="cs-CZ" dirty="0" smtClean="0">
                <a:solidFill>
                  <a:schemeClr val="tx1"/>
                </a:solidFill>
              </a:rPr>
              <a:t>seznámit zájemce </a:t>
            </a:r>
            <a:r>
              <a:rPr lang="cs-CZ" smtClean="0">
                <a:solidFill>
                  <a:schemeClr val="tx1"/>
                </a:solidFill>
              </a:rPr>
              <a:t>se </a:t>
            </a:r>
            <a:r>
              <a:rPr lang="cs-CZ" b="1" smtClean="0">
                <a:solidFill>
                  <a:schemeClr val="tx1"/>
                </a:solidFill>
              </a:rPr>
              <a:t>studiem </a:t>
            </a:r>
            <a:r>
              <a:rPr lang="cs-CZ" b="1" dirty="0" smtClean="0">
                <a:solidFill>
                  <a:schemeClr val="tx1"/>
                </a:solidFill>
              </a:rPr>
              <a:t>španělského jazyka </a:t>
            </a:r>
            <a:r>
              <a:rPr lang="cs-CZ" dirty="0" smtClean="0">
                <a:solidFill>
                  <a:schemeClr val="tx1"/>
                </a:solidFill>
              </a:rPr>
              <a:t>na Gymnázium Jírovcova 8</a:t>
            </a:r>
          </a:p>
          <a:p>
            <a:pPr marL="457200" indent="-457200">
              <a:buAutoNum type="arabicParenR"/>
            </a:pPr>
            <a:r>
              <a:rPr lang="cs-CZ" dirty="0" smtClean="0">
                <a:solidFill>
                  <a:schemeClr val="tx1"/>
                </a:solidFill>
              </a:rPr>
              <a:t>Odpovědět na otázku: </a:t>
            </a:r>
            <a:r>
              <a:rPr lang="cs-CZ" b="1" i="1" dirty="0" smtClean="0">
                <a:solidFill>
                  <a:schemeClr val="tx1"/>
                </a:solidFill>
              </a:rPr>
              <a:t>„Proč vlastně studovat španělský jazyk?“</a:t>
            </a:r>
          </a:p>
          <a:p>
            <a:pPr marL="457200" indent="-457200">
              <a:buAutoNum type="arabicParenR"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Prezentace je sestavena na základě </a:t>
            </a:r>
            <a:r>
              <a:rPr lang="cs-CZ" b="1" dirty="0" smtClean="0"/>
              <a:t>studentských požadavků</a:t>
            </a:r>
            <a:r>
              <a:rPr lang="cs-CZ" dirty="0" smtClean="0"/>
              <a:t>, tj. </a:t>
            </a:r>
            <a:r>
              <a:rPr lang="cs-CZ" b="1" dirty="0" smtClean="0"/>
              <a:t>odpovědí na otázku, co od studia ŠJ čekají…</a:t>
            </a:r>
          </a:p>
          <a:p>
            <a:endParaRPr lang="cs-CZ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0770" y="723899"/>
            <a:ext cx="1615787" cy="1943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6242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1995 v ČR: </a:t>
            </a:r>
            <a:r>
              <a:rPr lang="cs-CZ" b="1" dirty="0" smtClean="0"/>
              <a:t>České Budějovice</a:t>
            </a:r>
            <a:endParaRPr lang="cs-CZ" b="1" dirty="0"/>
          </a:p>
          <a:p>
            <a:r>
              <a:rPr lang="cs-CZ" dirty="0" smtClean="0"/>
              <a:t>absolutní světová špička </a:t>
            </a:r>
            <a:r>
              <a:rPr lang="cs-CZ" dirty="0"/>
              <a:t>ve výrobě celulózy. Na celém světě zaměstnává více než 4 500 lidí, z toho </a:t>
            </a:r>
            <a:r>
              <a:rPr lang="cs-CZ" b="1" dirty="0">
                <a:solidFill>
                  <a:srgbClr val="FF0000"/>
                </a:solidFill>
              </a:rPr>
              <a:t>700</a:t>
            </a:r>
            <a:r>
              <a:rPr lang="cs-CZ" dirty="0"/>
              <a:t> jich pracuje v </a:t>
            </a:r>
            <a:r>
              <a:rPr lang="cs-CZ" b="1" dirty="0">
                <a:solidFill>
                  <a:srgbClr val="FF0000"/>
                </a:solidFill>
              </a:rPr>
              <a:t>Českých </a:t>
            </a:r>
            <a:r>
              <a:rPr lang="cs-CZ" b="1" dirty="0" smtClean="0">
                <a:solidFill>
                  <a:srgbClr val="FF0000"/>
                </a:solidFill>
              </a:rPr>
              <a:t>Budějovicích (strategické distribuční centrum)</a:t>
            </a:r>
            <a:r>
              <a:rPr lang="cs-CZ" b="1" dirty="0" smtClean="0"/>
              <a:t>.</a:t>
            </a:r>
            <a:endParaRPr lang="cs-CZ" b="1" dirty="0"/>
          </a:p>
          <a:p>
            <a:endParaRPr lang="cs-CZ" dirty="0"/>
          </a:p>
          <a:p>
            <a:r>
              <a:rPr lang="cs-CZ" dirty="0"/>
              <a:t>Výrobky </a:t>
            </a:r>
            <a:r>
              <a:rPr lang="cs-CZ" dirty="0" smtClean="0"/>
              <a:t>jsou dodávány </a:t>
            </a:r>
            <a:r>
              <a:rPr lang="cs-CZ" dirty="0"/>
              <a:t>do více než </a:t>
            </a:r>
            <a:r>
              <a:rPr lang="cs-CZ" b="1" dirty="0">
                <a:solidFill>
                  <a:srgbClr val="FF0000"/>
                </a:solidFill>
              </a:rPr>
              <a:t>110</a:t>
            </a:r>
            <a:r>
              <a:rPr lang="cs-CZ" dirty="0"/>
              <a:t> zemí celého světa.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702" y="1011238"/>
            <a:ext cx="2964084" cy="133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360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7774" y="803274"/>
            <a:ext cx="7489825" cy="508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73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cs-CZ" b="1" i="1" dirty="0" smtClean="0">
                <a:solidFill>
                  <a:srgbClr val="FF0000"/>
                </a:solidFill>
              </a:rPr>
              <a:t>4) Se španělštinou za exotikou…</a:t>
            </a:r>
            <a:endParaRPr lang="cs-CZ" b="1" i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95401" y="5740400"/>
            <a:ext cx="9601196" cy="135468"/>
          </a:xfrm>
        </p:spPr>
        <p:txBody>
          <a:bodyPr>
            <a:normAutofit fontScale="25000" lnSpcReduction="20000"/>
          </a:bodyPr>
          <a:lstStyle/>
          <a:p>
            <a:pPr algn="ctr"/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25" y="2679700"/>
            <a:ext cx="4399258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063" y="2803548"/>
            <a:ext cx="4414837" cy="2927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283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cs-CZ" b="1" dirty="0" smtClean="0"/>
              <a:t>Návštěva z </a:t>
            </a:r>
            <a:r>
              <a:rPr lang="cs-CZ" b="1" dirty="0" smtClean="0">
                <a:solidFill>
                  <a:srgbClr val="FF0000"/>
                </a:solidFill>
              </a:rPr>
              <a:t>Mexika</a:t>
            </a:r>
            <a:r>
              <a:rPr lang="cs-CZ" b="1" dirty="0" smtClean="0"/>
              <a:t> 2012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r>
              <a:rPr lang="cs-CZ" sz="2400" dirty="0"/>
              <a:t>Fernando Toro </a:t>
            </a:r>
            <a:r>
              <a:rPr lang="cs-CZ" sz="2400" dirty="0" err="1" smtClean="0"/>
              <a:t>Cortés</a:t>
            </a:r>
            <a:endParaRPr lang="cs-CZ" sz="2400" dirty="0" smtClean="0"/>
          </a:p>
          <a:p>
            <a:r>
              <a:rPr lang="cs-CZ" sz="2400" dirty="0" smtClean="0"/>
              <a:t>ROTARY CLUB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u="sng" dirty="0" smtClean="0"/>
              <a:t>Ochutnávka mexických specialit: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321" y="1772817"/>
            <a:ext cx="2353897" cy="2231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1207" y="332657"/>
            <a:ext cx="1309011" cy="1003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940" y="4309707"/>
            <a:ext cx="5912843" cy="232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358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63"/>
    </mc:Choice>
    <mc:Fallback xmlns="">
      <p:transition spd="slow" advTm="8363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cs-CZ" b="1" dirty="0" smtClean="0"/>
              <a:t>Návštěva z </a:t>
            </a:r>
            <a:r>
              <a:rPr lang="cs-CZ" b="1" dirty="0" smtClean="0">
                <a:solidFill>
                  <a:srgbClr val="FF0000"/>
                </a:solidFill>
              </a:rPr>
              <a:t>Kolumbie</a:t>
            </a:r>
            <a:r>
              <a:rPr lang="cs-CZ" b="1" dirty="0" smtClean="0"/>
              <a:t> 2014 </a:t>
            </a:r>
            <a:endParaRPr lang="cs-CZ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2491" y="274638"/>
            <a:ext cx="1570236" cy="113586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Sebastian </a:t>
            </a:r>
            <a:r>
              <a:rPr lang="cs-CZ" dirty="0" err="1" smtClean="0"/>
              <a:t>Restrepo</a:t>
            </a:r>
            <a:endParaRPr lang="cs-CZ" dirty="0" smtClean="0"/>
          </a:p>
          <a:p>
            <a:r>
              <a:rPr lang="cs-CZ" dirty="0" smtClean="0"/>
              <a:t>ROTARY CLUB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sz="2800" b="1" dirty="0" smtClean="0"/>
              <a:t>Ochutnávka kolumbijských specialit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											</a:t>
            </a:r>
            <a:r>
              <a:rPr lang="cs-CZ" b="1" dirty="0" smtClean="0"/>
              <a:t>Ukázka salsy</a:t>
            </a:r>
            <a:endParaRPr lang="cs-CZ" b="1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0363" y="1772816"/>
            <a:ext cx="2030701" cy="187220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0542" y="4635556"/>
            <a:ext cx="2888221" cy="166117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2098" y="3925292"/>
            <a:ext cx="1770393" cy="158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1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cs-CZ" b="1" u="sng" dirty="0">
                <a:solidFill>
                  <a:srgbClr val="FF0000"/>
                </a:solidFill>
              </a:rPr>
              <a:t>Laura </a:t>
            </a:r>
            <a:r>
              <a:rPr lang="cs-CZ" b="1" u="sng" dirty="0" err="1" smtClean="0">
                <a:solidFill>
                  <a:srgbClr val="FF0000"/>
                </a:solidFill>
              </a:rPr>
              <a:t>Fernández</a:t>
            </a:r>
            <a:r>
              <a:rPr lang="cs-CZ" b="1" u="sng" dirty="0" smtClean="0">
                <a:solidFill>
                  <a:srgbClr val="FF0000"/>
                </a:solidFill>
              </a:rPr>
              <a:t/>
            </a:r>
            <a:br>
              <a:rPr lang="cs-CZ" b="1" u="sng" dirty="0" smtClean="0">
                <a:solidFill>
                  <a:srgbClr val="FF0000"/>
                </a:solidFill>
              </a:rPr>
            </a:br>
            <a:r>
              <a:rPr lang="cs-CZ" dirty="0" smtClean="0">
                <a:solidFill>
                  <a:srgbClr val="FF0000"/>
                </a:solidFill>
              </a:rPr>
              <a:t>- lektor španělského jazyka</a:t>
            </a: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4801" y="2600458"/>
            <a:ext cx="9232900" cy="368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76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5402" y="982133"/>
            <a:ext cx="9601196" cy="960968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cs-CZ" dirty="0" smtClean="0"/>
              <a:t>2014/2015 	</a:t>
            </a:r>
            <a:r>
              <a:rPr lang="cs-CZ" b="1" dirty="0" smtClean="0">
                <a:solidFill>
                  <a:srgbClr val="FF0000"/>
                </a:solidFill>
              </a:rPr>
              <a:t>PERU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93800" y="2082800"/>
            <a:ext cx="9702797" cy="3793068"/>
          </a:xfr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txBody>
          <a:bodyPr/>
          <a:lstStyle/>
          <a:p>
            <a:r>
              <a:rPr lang="cs-CZ" b="1" dirty="0" smtClean="0"/>
              <a:t>ELIŠKA KOJANOVÁ (3.A)</a:t>
            </a:r>
            <a:endParaRPr lang="cs-CZ" b="1" dirty="0"/>
          </a:p>
          <a:p>
            <a:pPr marL="0" indent="0">
              <a:buNone/>
            </a:pPr>
            <a:endParaRPr lang="cs-CZ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446" y="2692398"/>
            <a:ext cx="3595554" cy="363246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8094" y="3072888"/>
            <a:ext cx="6082009" cy="183458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7692" y="736600"/>
            <a:ext cx="1210877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9799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cs-CZ" dirty="0" smtClean="0"/>
              <a:t>2014/2015	</a:t>
            </a:r>
            <a:r>
              <a:rPr lang="cs-CZ" b="1" dirty="0" smtClean="0">
                <a:solidFill>
                  <a:srgbClr val="FF0000"/>
                </a:solidFill>
              </a:rPr>
              <a:t>MÉXICO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/>
          <a:lstStyle/>
          <a:p>
            <a:r>
              <a:rPr lang="cs-CZ" b="1" dirty="0" smtClean="0"/>
              <a:t>DANIEL FANTYŠ (7.E)</a:t>
            </a:r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7" name="Zástupný symbol pro obsah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4113" y="3347476"/>
            <a:ext cx="3731187" cy="231813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4946" y="2204864"/>
            <a:ext cx="4025900" cy="367665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76" y="768350"/>
            <a:ext cx="1116828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060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cs-CZ" dirty="0" smtClean="0"/>
              <a:t>2016/2017	</a:t>
            </a:r>
            <a:r>
              <a:rPr lang="cs-CZ" b="1" dirty="0" smtClean="0">
                <a:solidFill>
                  <a:srgbClr val="FF0000"/>
                </a:solidFill>
              </a:rPr>
              <a:t>COLOMBIA</a:t>
            </a:r>
            <a:endParaRPr lang="cs-CZ" b="1" dirty="0">
              <a:solidFill>
                <a:srgbClr val="FF0000"/>
              </a:solidFill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752" y="3049032"/>
            <a:ext cx="1990848" cy="2772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447800" y="2679700"/>
            <a:ext cx="284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PETR FANTYŠ (7.E)</a:t>
            </a:r>
            <a:endParaRPr lang="cs-CZ" b="1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864" y="2517735"/>
            <a:ext cx="4640354" cy="3532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2666" y="654050"/>
            <a:ext cx="1116828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033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cs-CZ" dirty="0" smtClean="0"/>
              <a:t>2017/2018	</a:t>
            </a:r>
            <a:r>
              <a:rPr lang="cs-CZ" b="1" dirty="0" smtClean="0">
                <a:solidFill>
                  <a:srgbClr val="FF0000"/>
                </a:solidFill>
              </a:rPr>
              <a:t>MEXICO</a:t>
            </a:r>
            <a:endParaRPr lang="cs-CZ" b="1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042" y="3225800"/>
            <a:ext cx="1727458" cy="275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838" y="2698749"/>
            <a:ext cx="4652962" cy="3109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435100" y="2698749"/>
            <a:ext cx="2710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MÍŠA KAŠPAROVÁ (6.E)</a:t>
            </a:r>
            <a:endParaRPr lang="cs-CZ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7266" y="666750"/>
            <a:ext cx="1116828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761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¿H A B L A S  E S P A Ň O L ?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 smtClean="0"/>
              <a:t>Základní informace</a:t>
            </a:r>
            <a:r>
              <a:rPr lang="cs-CZ" dirty="0" smtClean="0"/>
              <a:t>:</a:t>
            </a:r>
          </a:p>
          <a:p>
            <a:pPr>
              <a:buFontTx/>
              <a:buChar char="-"/>
            </a:pPr>
            <a:r>
              <a:rPr lang="cs-CZ" dirty="0" smtClean="0"/>
              <a:t>jeden </a:t>
            </a:r>
            <a:r>
              <a:rPr lang="cs-CZ" dirty="0"/>
              <a:t>z </a:t>
            </a:r>
            <a:r>
              <a:rPr lang="cs-CZ" b="1" dirty="0">
                <a:solidFill>
                  <a:srgbClr val="FF0000"/>
                </a:solidFill>
              </a:rPr>
              <a:t>nejrozšířenějších</a:t>
            </a:r>
            <a:r>
              <a:rPr lang="cs-CZ" dirty="0"/>
              <a:t> světových </a:t>
            </a:r>
            <a:r>
              <a:rPr lang="cs-CZ" dirty="0" smtClean="0"/>
              <a:t>jazyků</a:t>
            </a:r>
          </a:p>
          <a:p>
            <a:pPr>
              <a:buFontTx/>
              <a:buChar char="-"/>
            </a:pPr>
            <a:r>
              <a:rPr lang="cs-CZ" dirty="0" smtClean="0"/>
              <a:t>počet </a:t>
            </a:r>
            <a:r>
              <a:rPr lang="cs-CZ" dirty="0"/>
              <a:t>rodilých mluvčích se pohybuje okolo </a:t>
            </a:r>
            <a:r>
              <a:rPr lang="cs-CZ" b="1" dirty="0" smtClean="0">
                <a:solidFill>
                  <a:srgbClr val="FF0000"/>
                </a:solidFill>
              </a:rPr>
              <a:t>450</a:t>
            </a:r>
            <a:r>
              <a:rPr lang="cs-CZ" b="1" dirty="0">
                <a:solidFill>
                  <a:srgbClr val="FF0000"/>
                </a:solidFill>
              </a:rPr>
              <a:t> </a:t>
            </a:r>
            <a:r>
              <a:rPr lang="cs-CZ" b="1" dirty="0" smtClean="0">
                <a:solidFill>
                  <a:srgbClr val="FF0000"/>
                </a:solidFill>
              </a:rPr>
              <a:t>miliónů</a:t>
            </a:r>
          </a:p>
          <a:p>
            <a:pPr>
              <a:buFontTx/>
              <a:buChar char="-"/>
            </a:pPr>
            <a:r>
              <a:rPr lang="cs-CZ" dirty="0" smtClean="0"/>
              <a:t>„</a:t>
            </a:r>
            <a:r>
              <a:rPr lang="es-ES" i="1" dirty="0" smtClean="0"/>
              <a:t>una </a:t>
            </a:r>
            <a:r>
              <a:rPr lang="es-ES" i="1" dirty="0"/>
              <a:t>lengua en </a:t>
            </a:r>
            <a:r>
              <a:rPr lang="es-ES" i="1" dirty="0" smtClean="0"/>
              <a:t>expansión</a:t>
            </a:r>
            <a:r>
              <a:rPr lang="cs-CZ" dirty="0" smtClean="0"/>
              <a:t>“ statut jazyka </a:t>
            </a:r>
            <a:r>
              <a:rPr lang="cs-CZ" b="1" dirty="0" smtClean="0">
                <a:solidFill>
                  <a:srgbClr val="FF0000"/>
                </a:solidFill>
              </a:rPr>
              <a:t>na vzestupu </a:t>
            </a:r>
          </a:p>
          <a:p>
            <a:pPr>
              <a:buFontTx/>
              <a:buChar char="-"/>
            </a:pPr>
            <a:r>
              <a:rPr lang="cs-CZ" dirty="0" smtClean="0"/>
              <a:t>zájem </a:t>
            </a:r>
            <a:r>
              <a:rPr lang="cs-CZ" dirty="0"/>
              <a:t>o studium ŠJ každoročně narůstá o 21% </a:t>
            </a:r>
            <a:r>
              <a:rPr lang="cs-CZ" dirty="0" smtClean="0"/>
              <a:t>(</a:t>
            </a:r>
            <a:r>
              <a:rPr lang="cs-CZ" dirty="0"/>
              <a:t>dle statistik INSTITUTO </a:t>
            </a:r>
            <a:r>
              <a:rPr lang="cs-CZ" dirty="0" smtClean="0"/>
              <a:t>CERVANTES)</a:t>
            </a:r>
            <a:r>
              <a:rPr lang="cs-CZ" baseline="30000" dirty="0"/>
              <a:t> </a:t>
            </a:r>
            <a:r>
              <a:rPr lang="cs-CZ" baseline="30000" dirty="0" smtClean="0"/>
              <a:t>3</a:t>
            </a:r>
            <a:endParaRPr lang="cs-CZ" dirty="0" smtClean="0"/>
          </a:p>
          <a:p>
            <a:pPr>
              <a:buFontTx/>
              <a:buChar char="-"/>
            </a:pPr>
            <a:endParaRPr lang="cs-CZ" dirty="0" smtClean="0"/>
          </a:p>
          <a:p>
            <a:pPr>
              <a:buFontTx/>
              <a:buChar char="-"/>
            </a:pPr>
            <a:endParaRPr lang="cs-CZ" b="1" dirty="0" smtClean="0"/>
          </a:p>
          <a:p>
            <a:pPr>
              <a:buFontTx/>
              <a:buChar char="-"/>
            </a:pPr>
            <a:endParaRPr lang="cs-CZ" sz="7300" b="1" u="sng" dirty="0" smtClean="0">
              <a:solidFill>
                <a:srgbClr val="FF0000"/>
              </a:solidFill>
            </a:endParaRPr>
          </a:p>
          <a:p>
            <a:pPr>
              <a:buFontTx/>
              <a:buChar char="-"/>
            </a:pPr>
            <a:endParaRPr lang="cs-C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089" y="2495371"/>
            <a:ext cx="1662112" cy="1871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14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Výměnný pobyt CASPE (Espaňa)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červenec/srpen 2013</a:t>
            </a:r>
            <a:endParaRPr lang="cs-CZ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02" y="3789364"/>
            <a:ext cx="3738335" cy="2392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067" y="2434148"/>
            <a:ext cx="3685572" cy="2195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610" y="2717323"/>
            <a:ext cx="3201731" cy="2388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46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54"/>
    </mc:Choice>
    <mc:Fallback xmlns="">
      <p:transition spd="slow" advTm="10954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659468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Exkurze</a:t>
            </a:r>
            <a:br>
              <a:rPr lang="cs-CZ" b="1" dirty="0" smtClean="0">
                <a:solidFill>
                  <a:srgbClr val="FF0000"/>
                </a:solidFill>
              </a:rPr>
            </a:br>
            <a:r>
              <a:rPr lang="cs-CZ" b="1" dirty="0" smtClean="0">
                <a:solidFill>
                  <a:srgbClr val="FF0000"/>
                </a:solidFill>
              </a:rPr>
              <a:t>MADRID 2014 </a:t>
            </a:r>
            <a:r>
              <a:rPr lang="cs-CZ" b="1" dirty="0" smtClean="0"/>
              <a:t/>
            </a:r>
            <a:br>
              <a:rPr lang="cs-CZ" b="1" dirty="0" smtClean="0"/>
            </a:b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Exkurze:</a:t>
            </a:r>
          </a:p>
          <a:p>
            <a:pPr>
              <a:buFontTx/>
              <a:buChar char="-"/>
            </a:pPr>
            <a:r>
              <a:rPr lang="cs-CZ" dirty="0" smtClean="0"/>
              <a:t>ZARAGOZA, MADRID, TOLEDO, BARCELONA …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>
                <a:solidFill>
                  <a:srgbClr val="FF0000"/>
                </a:solidFill>
              </a:rPr>
              <a:t>„</a:t>
            </a:r>
            <a:r>
              <a:rPr lang="cs-CZ" b="1" i="1" dirty="0">
                <a:solidFill>
                  <a:srgbClr val="FF0000"/>
                </a:solidFill>
              </a:rPr>
              <a:t>Děkujeme za úžasný nápad uspořádat takový výlet. Tolik programu a krásných památek a super zážitků!</a:t>
            </a:r>
            <a:r>
              <a:rPr lang="cs-CZ" dirty="0">
                <a:solidFill>
                  <a:srgbClr val="FF0000"/>
                </a:solidFill>
              </a:rPr>
              <a:t>“.</a:t>
            </a:r>
          </a:p>
        </p:txBody>
      </p:sp>
      <p:pic>
        <p:nvPicPr>
          <p:cNvPr id="5" name="Zástupný symbol pro obsah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4536" y="851272"/>
            <a:ext cx="3341493" cy="290792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074" y="449017"/>
            <a:ext cx="3357130" cy="158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55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837268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Exkurze</a:t>
            </a:r>
            <a:br>
              <a:rPr lang="cs-CZ" b="1" dirty="0" smtClean="0">
                <a:solidFill>
                  <a:srgbClr val="FF0000"/>
                </a:solidFill>
              </a:rPr>
            </a:br>
            <a:r>
              <a:rPr lang="cs-CZ" b="1" dirty="0" smtClean="0">
                <a:solidFill>
                  <a:srgbClr val="FF0000"/>
                </a:solidFill>
              </a:rPr>
              <a:t>ANDALUSIE</a:t>
            </a:r>
            <a:br>
              <a:rPr lang="cs-CZ" b="1" dirty="0" smtClean="0">
                <a:solidFill>
                  <a:srgbClr val="FF0000"/>
                </a:solidFill>
              </a:rPr>
            </a:br>
            <a:r>
              <a:rPr lang="cs-CZ" b="1" dirty="0" smtClean="0">
                <a:solidFill>
                  <a:srgbClr val="FF0000"/>
                </a:solidFill>
              </a:rPr>
              <a:t>9. – 18. 6. 2017</a:t>
            </a:r>
            <a:endParaRPr lang="cs-CZ" b="1" dirty="0">
              <a:solidFill>
                <a:srgbClr val="FF0000"/>
              </a:solidFill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926" y="3073967"/>
            <a:ext cx="3790673" cy="28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422900" y="2997200"/>
            <a:ext cx="2032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CÓRDOBA</a:t>
            </a:r>
          </a:p>
          <a:p>
            <a:r>
              <a:rPr lang="cs-CZ" b="1" dirty="0" smtClean="0"/>
              <a:t>	</a:t>
            </a:r>
          </a:p>
          <a:p>
            <a:r>
              <a:rPr lang="cs-CZ" b="1" dirty="0" smtClean="0"/>
              <a:t>SEVILLA</a:t>
            </a:r>
          </a:p>
          <a:p>
            <a:endParaRPr lang="cs-CZ" b="1" dirty="0" smtClean="0"/>
          </a:p>
          <a:p>
            <a:r>
              <a:rPr lang="cs-CZ" b="1" dirty="0" smtClean="0"/>
              <a:t>GRANADA</a:t>
            </a:r>
          </a:p>
          <a:p>
            <a:endParaRPr lang="cs-CZ" b="1" dirty="0" smtClean="0"/>
          </a:p>
          <a:p>
            <a:r>
              <a:rPr lang="cs-CZ" b="1" dirty="0" smtClean="0"/>
              <a:t>MÁLAGA</a:t>
            </a:r>
          </a:p>
          <a:p>
            <a:endParaRPr lang="cs-CZ" b="1" dirty="0" smtClean="0"/>
          </a:p>
          <a:p>
            <a:r>
              <a:rPr lang="cs-CZ" b="1" dirty="0" smtClean="0"/>
              <a:t>GIBRALTAR</a:t>
            </a:r>
          </a:p>
          <a:p>
            <a:endParaRPr lang="cs-CZ" b="1" dirty="0" smtClean="0"/>
          </a:p>
          <a:p>
            <a:r>
              <a:rPr lang="cs-CZ" b="1" dirty="0" err="1" smtClean="0"/>
              <a:t>Etc</a:t>
            </a:r>
            <a:r>
              <a:rPr lang="cs-CZ" b="1" dirty="0" smtClean="0"/>
              <a:t>.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85060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cs-CZ" b="1" i="1" dirty="0" smtClean="0">
                <a:solidFill>
                  <a:srgbClr val="FF0000"/>
                </a:solidFill>
              </a:rPr>
              <a:t>5) „Je to přece jeden z nejrozšířenějších světových jazyků“ 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cs-CZ" dirty="0" smtClean="0"/>
              <a:t>počet </a:t>
            </a:r>
            <a:r>
              <a:rPr lang="cs-CZ" u="sng" dirty="0"/>
              <a:t>rodilých mluvčích </a:t>
            </a:r>
            <a:r>
              <a:rPr lang="cs-CZ" dirty="0"/>
              <a:t>se pohybuje okolo </a:t>
            </a:r>
            <a:r>
              <a:rPr lang="cs-CZ" dirty="0" smtClean="0"/>
              <a:t>420</a:t>
            </a:r>
            <a:r>
              <a:rPr lang="cs-CZ" dirty="0"/>
              <a:t> </a:t>
            </a:r>
            <a:r>
              <a:rPr lang="cs-CZ" dirty="0" smtClean="0"/>
              <a:t>miliónů (</a:t>
            </a:r>
            <a:r>
              <a:rPr lang="cs-CZ" b="1" dirty="0" smtClean="0"/>
              <a:t>2.-3. místo</a:t>
            </a:r>
            <a:r>
              <a:rPr lang="cs-CZ" dirty="0" smtClean="0"/>
              <a:t>)</a:t>
            </a:r>
          </a:p>
          <a:p>
            <a:r>
              <a:rPr lang="cs-CZ" dirty="0" smtClean="0"/>
              <a:t>i </a:t>
            </a:r>
            <a:r>
              <a:rPr lang="cs-CZ" dirty="0"/>
              <a:t>mezi ostatními cestovateli potkáte spoustu španělsky </a:t>
            </a:r>
            <a:r>
              <a:rPr lang="cs-CZ" dirty="0" smtClean="0"/>
              <a:t>mluvících!</a:t>
            </a:r>
          </a:p>
          <a:p>
            <a:r>
              <a:rPr lang="cs-CZ" dirty="0" smtClean="0">
                <a:solidFill>
                  <a:srgbClr val="FF0000"/>
                </a:solidFill>
              </a:rPr>
              <a:t>„</a:t>
            </a:r>
            <a:r>
              <a:rPr lang="cs-CZ" b="1" i="1" dirty="0" smtClean="0">
                <a:solidFill>
                  <a:srgbClr val="FF0000"/>
                </a:solidFill>
              </a:rPr>
              <a:t>Kde není angličtina, </a:t>
            </a:r>
            <a:r>
              <a:rPr lang="cs-CZ" sz="3600" b="1" i="1" dirty="0" smtClean="0">
                <a:solidFill>
                  <a:srgbClr val="FF0000"/>
                </a:solidFill>
              </a:rPr>
              <a:t>domluvíš se španělsky</a:t>
            </a:r>
            <a:r>
              <a:rPr lang="cs-CZ" sz="3600" b="1" dirty="0" smtClean="0">
                <a:solidFill>
                  <a:srgbClr val="FF0000"/>
                </a:solidFill>
              </a:rPr>
              <a:t>“</a:t>
            </a:r>
          </a:p>
          <a:p>
            <a:endParaRPr lang="cs-CZ" sz="36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899" y="4272285"/>
            <a:ext cx="4086225" cy="1752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2611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cs-CZ" b="1" i="1" dirty="0" smtClean="0">
                <a:solidFill>
                  <a:srgbClr val="FF0000"/>
                </a:solidFill>
              </a:rPr>
              <a:t>6) </a:t>
            </a:r>
            <a:r>
              <a:rPr lang="cs-CZ" b="1" i="1" dirty="0" err="1" smtClean="0">
                <a:solidFill>
                  <a:srgbClr val="FF0000"/>
                </a:solidFill>
              </a:rPr>
              <a:t>Šj</a:t>
            </a:r>
            <a:r>
              <a:rPr lang="cs-CZ" b="1" i="1" dirty="0" smtClean="0">
                <a:solidFill>
                  <a:srgbClr val="FF0000"/>
                </a:solidFill>
              </a:rPr>
              <a:t> jako cesta k úspěchu…</a:t>
            </a:r>
            <a:endParaRPr lang="cs-CZ" b="1" i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 smtClean="0"/>
              <a:t>2013		</a:t>
            </a:r>
            <a:r>
              <a:rPr lang="cs-CZ" b="1" dirty="0" smtClean="0"/>
              <a:t>1. místo </a:t>
            </a:r>
            <a:r>
              <a:rPr lang="cs-CZ" dirty="0" smtClean="0"/>
              <a:t>(kategorie KK SŠ II),  		Martin PEŠEK (3.A)</a:t>
            </a:r>
          </a:p>
          <a:p>
            <a:r>
              <a:rPr lang="cs-CZ" dirty="0" smtClean="0"/>
              <a:t>2014		</a:t>
            </a:r>
            <a:r>
              <a:rPr lang="cs-CZ" b="1" dirty="0" smtClean="0"/>
              <a:t>1. místo </a:t>
            </a:r>
            <a:r>
              <a:rPr lang="cs-CZ" dirty="0" smtClean="0"/>
              <a:t>(kategorie KK SŠ I),		Martin DUC (2.A)</a:t>
            </a:r>
            <a:r>
              <a:rPr lang="cs-CZ" b="1" dirty="0" smtClean="0">
                <a:solidFill>
                  <a:srgbClr val="FF0000"/>
                </a:solidFill>
              </a:rPr>
              <a:t>*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		</a:t>
            </a:r>
            <a:r>
              <a:rPr lang="cs-CZ" sz="1700" dirty="0" smtClean="0"/>
              <a:t>2. místo (kategorie KK SŠ I), 				Barbara MERTLOVÁ (2.A)</a:t>
            </a:r>
          </a:p>
          <a:p>
            <a:r>
              <a:rPr lang="cs-CZ" dirty="0" smtClean="0"/>
              <a:t>2015		</a:t>
            </a:r>
            <a:r>
              <a:rPr lang="cs-CZ" b="1" dirty="0" smtClean="0"/>
              <a:t>1 místo </a:t>
            </a:r>
            <a:r>
              <a:rPr lang="cs-CZ" dirty="0" smtClean="0"/>
              <a:t>(kategorie KK SŠ I),		Martin DUC (3.A)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smtClean="0">
                <a:solidFill>
                  <a:srgbClr val="FF0000"/>
                </a:solidFill>
              </a:rPr>
              <a:t>*</a:t>
            </a:r>
            <a:endParaRPr lang="cs-CZ" dirty="0" smtClean="0"/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		</a:t>
            </a:r>
            <a:r>
              <a:rPr lang="cs-CZ" b="1" dirty="0" smtClean="0">
                <a:solidFill>
                  <a:srgbClr val="FF0000"/>
                </a:solidFill>
              </a:rPr>
              <a:t>*</a:t>
            </a:r>
            <a:r>
              <a:rPr lang="cs-CZ" b="1" dirty="0">
                <a:solidFill>
                  <a:srgbClr val="FF0000"/>
                </a:solidFill>
              </a:rPr>
              <a:t>3. místo </a:t>
            </a:r>
            <a:r>
              <a:rPr lang="cs-CZ" b="1" dirty="0"/>
              <a:t>(kategorie SŠ I </a:t>
            </a:r>
            <a:r>
              <a:rPr lang="cs-CZ" b="1" dirty="0">
                <a:solidFill>
                  <a:srgbClr val="FF0000"/>
                </a:solidFill>
              </a:rPr>
              <a:t>celostátní</a:t>
            </a:r>
            <a:r>
              <a:rPr lang="cs-CZ" b="1" dirty="0"/>
              <a:t> kolo konverzační soutěže)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2016		</a:t>
            </a:r>
            <a:r>
              <a:rPr lang="cs-CZ" b="1" dirty="0" smtClean="0"/>
              <a:t>1. místo </a:t>
            </a:r>
            <a:r>
              <a:rPr lang="cs-CZ" dirty="0" smtClean="0"/>
              <a:t>(kategorie KK SŠ I),		Zdeňka BERKOVCOVÁ (4.E)</a:t>
            </a:r>
            <a:r>
              <a:rPr lang="cs-CZ" b="1" dirty="0" smtClean="0">
                <a:solidFill>
                  <a:srgbClr val="FF0000"/>
                </a:solidFill>
              </a:rPr>
              <a:t>**</a:t>
            </a:r>
          </a:p>
          <a:p>
            <a:pPr marL="0" indent="0">
              <a:buNone/>
            </a:pPr>
            <a:r>
              <a:rPr lang="cs-CZ" b="1" dirty="0">
                <a:solidFill>
                  <a:srgbClr val="FF0000"/>
                </a:solidFill>
              </a:rPr>
              <a:t>	</a:t>
            </a:r>
            <a:r>
              <a:rPr lang="cs-CZ" b="1" dirty="0" smtClean="0">
                <a:solidFill>
                  <a:srgbClr val="FF0000"/>
                </a:solidFill>
              </a:rPr>
              <a:t>		</a:t>
            </a:r>
            <a:r>
              <a:rPr lang="cs-CZ" b="1" dirty="0">
                <a:solidFill>
                  <a:srgbClr val="FF0000"/>
                </a:solidFill>
              </a:rPr>
              <a:t>** 5. místo </a:t>
            </a:r>
            <a:r>
              <a:rPr lang="cs-CZ" b="1" dirty="0"/>
              <a:t>(kategorie SŠ I </a:t>
            </a:r>
            <a:r>
              <a:rPr lang="cs-CZ" b="1" dirty="0">
                <a:solidFill>
                  <a:srgbClr val="FF0000"/>
                </a:solidFill>
              </a:rPr>
              <a:t>celostátní</a:t>
            </a:r>
            <a:r>
              <a:rPr lang="cs-CZ" b="1" dirty="0"/>
              <a:t> kolo konverzační soutěže)</a:t>
            </a:r>
          </a:p>
          <a:p>
            <a:pPr marL="0" indent="0">
              <a:buNone/>
            </a:pPr>
            <a:endParaRPr lang="cs-CZ" b="1" dirty="0" smtClean="0">
              <a:solidFill>
                <a:srgbClr val="FF0000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</a:rPr>
              <a:t>2017		4. místo (kategorie KK SŠ I), 		Eliška STRABERGEROVÁ (3.B)</a:t>
            </a:r>
            <a:endParaRPr lang="cs-CZ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981" y="3116744"/>
            <a:ext cx="2024819" cy="2082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3015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cs-CZ" b="1" dirty="0" smtClean="0">
                <a:solidFill>
                  <a:srgbClr val="FF0000"/>
                </a:solidFill>
              </a:rPr>
              <a:t>Maturita ze ŠJ: </a:t>
            </a:r>
            <a:r>
              <a:rPr lang="cs-CZ" dirty="0" smtClean="0">
                <a:solidFill>
                  <a:srgbClr val="FF0000"/>
                </a:solidFill>
              </a:rPr>
              <a:t>státní</a:t>
            </a:r>
            <a:r>
              <a:rPr lang="cs-CZ" b="1" dirty="0" smtClean="0">
                <a:solidFill>
                  <a:srgbClr val="FF0000"/>
                </a:solidFill>
              </a:rPr>
              <a:t> / </a:t>
            </a:r>
            <a:r>
              <a:rPr lang="cs-CZ" dirty="0" smtClean="0">
                <a:solidFill>
                  <a:srgbClr val="FF0000"/>
                </a:solidFill>
              </a:rPr>
              <a:t>profilová</a:t>
            </a: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118" y="2595563"/>
            <a:ext cx="5921563" cy="331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7366000" y="2705100"/>
            <a:ext cx="37973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LZE NA GYMJI?</a:t>
            </a:r>
          </a:p>
          <a:p>
            <a:endParaRPr lang="cs-CZ" b="1" dirty="0"/>
          </a:p>
          <a:p>
            <a:r>
              <a:rPr lang="cs-CZ" sz="3600" b="1" dirty="0" smtClean="0"/>
              <a:t>ANOOOOOOO… A úspěšně!</a:t>
            </a:r>
          </a:p>
          <a:p>
            <a:endParaRPr lang="cs-CZ" sz="3600" b="1" dirty="0"/>
          </a:p>
          <a:p>
            <a:r>
              <a:rPr lang="cs-CZ" dirty="0" smtClean="0"/>
              <a:t>Ba co víc. Získáním diplomu DELE B1, lze nahradit školní část maturitní zkoušky. </a:t>
            </a:r>
          </a:p>
          <a:p>
            <a:r>
              <a:rPr lang="cs-CZ" b="1" dirty="0" smtClean="0"/>
              <a:t>A to se vyplatí… !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700758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cs-CZ" b="1" dirty="0" smtClean="0">
                <a:solidFill>
                  <a:srgbClr val="FF0000"/>
                </a:solidFill>
              </a:rPr>
              <a:t>Nabízené doplňkové aktivity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příprava </a:t>
            </a:r>
            <a:r>
              <a:rPr lang="cs-CZ" dirty="0"/>
              <a:t>na jazykové certifikáty </a:t>
            </a:r>
            <a:r>
              <a:rPr lang="cs-CZ" i="1" dirty="0"/>
              <a:t>(</a:t>
            </a:r>
            <a:r>
              <a:rPr lang="cs-CZ" b="1" i="1" dirty="0" smtClean="0"/>
              <a:t>DELE</a:t>
            </a:r>
            <a:r>
              <a:rPr lang="cs-CZ" i="1" dirty="0" smtClean="0"/>
              <a:t>)</a:t>
            </a:r>
          </a:p>
          <a:p>
            <a:r>
              <a:rPr lang="cs-CZ" dirty="0" smtClean="0"/>
              <a:t>španělská </a:t>
            </a:r>
            <a:r>
              <a:rPr lang="cs-CZ" dirty="0"/>
              <a:t>konverzace (dle zvolených </a:t>
            </a:r>
            <a:r>
              <a:rPr lang="cs-CZ" dirty="0" smtClean="0"/>
              <a:t>úrovní)</a:t>
            </a:r>
          </a:p>
          <a:p>
            <a:r>
              <a:rPr lang="cs-CZ" dirty="0" smtClean="0"/>
              <a:t>spolupráce </a:t>
            </a:r>
            <a:r>
              <a:rPr lang="cs-CZ" dirty="0"/>
              <a:t>s </a:t>
            </a:r>
            <a:r>
              <a:rPr lang="cs-CZ" dirty="0" err="1"/>
              <a:t>Instituto</a:t>
            </a:r>
            <a:r>
              <a:rPr lang="cs-CZ" dirty="0"/>
              <a:t> </a:t>
            </a:r>
            <a:r>
              <a:rPr lang="cs-CZ" dirty="0" smtClean="0"/>
              <a:t>Cervantes</a:t>
            </a:r>
          </a:p>
          <a:p>
            <a:r>
              <a:rPr lang="cs-CZ" dirty="0" smtClean="0"/>
              <a:t>spolupráce s</a:t>
            </a:r>
            <a:r>
              <a:rPr lang="cs-CZ" dirty="0"/>
              <a:t> Ústavem romanistiky Filozofické fakulty </a:t>
            </a:r>
            <a:r>
              <a:rPr lang="cs-CZ" dirty="0" smtClean="0"/>
              <a:t>JČU</a:t>
            </a:r>
          </a:p>
          <a:p>
            <a:r>
              <a:rPr lang="cs-CZ" b="1" i="1" dirty="0" smtClean="0"/>
              <a:t>ROTARY YOUTH EXCHANGE </a:t>
            </a:r>
            <a:r>
              <a:rPr lang="cs-CZ" i="1" dirty="0" smtClean="0"/>
              <a:t>- </a:t>
            </a:r>
            <a:r>
              <a:rPr lang="cs-CZ" dirty="0" smtClean="0"/>
              <a:t>možnost </a:t>
            </a:r>
            <a:r>
              <a:rPr lang="cs-CZ" dirty="0"/>
              <a:t>výměnných pobytů </a:t>
            </a:r>
            <a:r>
              <a:rPr lang="cs-CZ" dirty="0" smtClean="0"/>
              <a:t>do španělsky mluvících zemí</a:t>
            </a:r>
          </a:p>
          <a:p>
            <a:r>
              <a:rPr lang="cs-CZ" b="1" dirty="0" smtClean="0"/>
              <a:t>Dny </a:t>
            </a:r>
            <a:r>
              <a:rPr lang="cs-CZ" b="1" dirty="0"/>
              <a:t>španělské kultury</a:t>
            </a:r>
            <a:r>
              <a:rPr lang="cs-CZ" dirty="0"/>
              <a:t> v Českých </a:t>
            </a:r>
            <a:r>
              <a:rPr lang="cs-CZ" dirty="0" smtClean="0"/>
              <a:t>Budějovicích</a:t>
            </a:r>
          </a:p>
          <a:p>
            <a:r>
              <a:rPr lang="cs-CZ" dirty="0" smtClean="0"/>
              <a:t>Přednášky zahraničních </a:t>
            </a:r>
            <a:r>
              <a:rPr lang="cs-CZ" dirty="0"/>
              <a:t>studentů (Mexiko, Kolumbie) apod.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29926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5402" y="1939227"/>
            <a:ext cx="5448298" cy="346772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118" y="745578"/>
            <a:ext cx="6697663" cy="5283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494" y="2707250"/>
            <a:ext cx="715006" cy="795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3182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Použité zdroje: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>
                <a:hlinkClick r:id="rId2"/>
              </a:rPr>
              <a:t>http://</a:t>
            </a:r>
            <a:r>
              <a:rPr lang="cs-CZ" dirty="0" smtClean="0">
                <a:hlinkClick r:id="rId2"/>
              </a:rPr>
              <a:t>www.vivaelespanol.org</a:t>
            </a:r>
            <a:r>
              <a:rPr lang="cs-CZ" dirty="0" smtClean="0"/>
              <a:t>; (úvodní obrázek)</a:t>
            </a:r>
          </a:p>
          <a:p>
            <a:r>
              <a:rPr lang="cs-CZ" dirty="0">
                <a:hlinkClick r:id="rId3"/>
              </a:rPr>
              <a:t>http://</a:t>
            </a:r>
            <a:r>
              <a:rPr lang="cs-CZ" dirty="0" smtClean="0">
                <a:hlinkClick r:id="rId3"/>
              </a:rPr>
              <a:t>www.mundo.cz/</a:t>
            </a:r>
            <a:r>
              <a:rPr lang="cs-CZ" dirty="0" err="1" smtClean="0">
                <a:hlinkClick r:id="rId3"/>
              </a:rPr>
              <a:t>spanelsko</a:t>
            </a:r>
            <a:r>
              <a:rPr lang="cs-CZ" dirty="0" smtClean="0">
                <a:hlinkClick r:id="rId3"/>
              </a:rPr>
              <a:t>/geografie</a:t>
            </a:r>
            <a:r>
              <a:rPr lang="cs-CZ" dirty="0" smtClean="0"/>
              <a:t>; (vlajka Španělska)</a:t>
            </a:r>
          </a:p>
          <a:p>
            <a:r>
              <a:rPr lang="cs-CZ" baseline="30000" dirty="0"/>
              <a:t>3 </a:t>
            </a:r>
            <a:r>
              <a:rPr lang="cs-CZ" dirty="0" smtClean="0">
                <a:hlinkClick r:id="rId4"/>
              </a:rPr>
              <a:t>http</a:t>
            </a:r>
            <a:r>
              <a:rPr lang="cs-CZ" dirty="0">
                <a:hlinkClick r:id="rId4"/>
              </a:rPr>
              <a:t>://</a:t>
            </a:r>
            <a:r>
              <a:rPr lang="cs-CZ" dirty="0" smtClean="0">
                <a:hlinkClick r:id="rId4"/>
              </a:rPr>
              <a:t>contexto.udlap.mx/perspectivas-del-espanol-como-lengua-extranjera</a:t>
            </a:r>
            <a:endParaRPr lang="cs-CZ" dirty="0" smtClean="0"/>
          </a:p>
          <a:p>
            <a:r>
              <a:rPr lang="cs-CZ" dirty="0">
                <a:hlinkClick r:id="rId5"/>
              </a:rPr>
              <a:t>https://www.memrise.com/mem/280851/yo-puedo-hablar-espanol-un-poco-i-can-speak-a-li</a:t>
            </a:r>
            <a:r>
              <a:rPr lang="cs-CZ" dirty="0" smtClean="0">
                <a:hlinkClick r:id="rId5"/>
              </a:rPr>
              <a:t>/</a:t>
            </a:r>
            <a:endParaRPr lang="cs-CZ" dirty="0" smtClean="0"/>
          </a:p>
          <a:p>
            <a:r>
              <a:rPr lang="cs-CZ" dirty="0">
                <a:hlinkClick r:id="rId6"/>
              </a:rPr>
              <a:t>http://</a:t>
            </a:r>
            <a:r>
              <a:rPr lang="cs-CZ" dirty="0" smtClean="0">
                <a:hlinkClick r:id="rId6"/>
              </a:rPr>
              <a:t>www.tuparada.com/cards/mucha-suerte/370/26</a:t>
            </a:r>
            <a:endParaRPr lang="cs-CZ" dirty="0" smtClean="0"/>
          </a:p>
          <a:p>
            <a:r>
              <a:rPr lang="cs-CZ" dirty="0">
                <a:hlinkClick r:id="rId7"/>
              </a:rPr>
              <a:t>https://espanolaldia.wordpress.com/tag/letra-n</a:t>
            </a:r>
            <a:r>
              <a:rPr lang="cs-CZ" dirty="0" smtClean="0">
                <a:hlinkClick r:id="rId7"/>
              </a:rPr>
              <a:t>/</a:t>
            </a:r>
            <a:endParaRPr lang="cs-CZ" dirty="0" smtClean="0"/>
          </a:p>
          <a:p>
            <a:r>
              <a:rPr lang="cs-CZ" dirty="0">
                <a:hlinkClick r:id="rId8"/>
              </a:rPr>
              <a:t>http://resultados.as.com/resultados/ficha/equipo/real_madrid/1</a:t>
            </a:r>
            <a:r>
              <a:rPr lang="cs-CZ" dirty="0" smtClean="0">
                <a:hlinkClick r:id="rId8"/>
              </a:rPr>
              <a:t>/</a:t>
            </a:r>
            <a:endParaRPr lang="cs-CZ" dirty="0" smtClean="0"/>
          </a:p>
          <a:p>
            <a:r>
              <a:rPr lang="cs-CZ" dirty="0">
                <a:hlinkClick r:id="rId9"/>
              </a:rPr>
              <a:t>http://</a:t>
            </a:r>
            <a:r>
              <a:rPr lang="cs-CZ" dirty="0" smtClean="0">
                <a:hlinkClick r:id="rId9"/>
              </a:rPr>
              <a:t>www.blaugranas.com/fotos_de_escudo_del_f_c_barcelona-igfa-0-53022-194.htm</a:t>
            </a:r>
            <a:endParaRPr lang="cs-CZ" dirty="0" smtClean="0"/>
          </a:p>
          <a:p>
            <a:r>
              <a:rPr lang="cs-CZ" dirty="0">
                <a:hlinkClick r:id="rId10"/>
              </a:rPr>
              <a:t>http://</a:t>
            </a:r>
            <a:r>
              <a:rPr lang="cs-CZ" dirty="0" smtClean="0">
                <a:hlinkClick r:id="rId10"/>
              </a:rPr>
              <a:t>www.cmc-cvc.com/en/about-us/members/viscofan-canada-inc</a:t>
            </a: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62181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https://</a:t>
            </a:r>
            <a:r>
              <a:rPr lang="cs-CZ" dirty="0" smtClean="0">
                <a:hlinkClick r:id="rId2"/>
              </a:rPr>
              <a:t>mgfuguet.wordpress.com</a:t>
            </a:r>
            <a:endParaRPr lang="cs-CZ" dirty="0" smtClean="0"/>
          </a:p>
          <a:p>
            <a:r>
              <a:rPr lang="cs-CZ" dirty="0">
                <a:hlinkClick r:id="rId3"/>
              </a:rPr>
              <a:t>http://</a:t>
            </a:r>
            <a:r>
              <a:rPr lang="cs-CZ" dirty="0" smtClean="0">
                <a:hlinkClick r:id="rId3"/>
              </a:rPr>
              <a:t>www.zicasso.com/luxury-vacation-argentina-tours/family-friendly-tour-buenos-aires-iguazu-falls</a:t>
            </a:r>
            <a:endParaRPr lang="cs-CZ" dirty="0" smtClean="0"/>
          </a:p>
          <a:p>
            <a:r>
              <a:rPr lang="cs-CZ" dirty="0">
                <a:hlinkClick r:id="rId4"/>
              </a:rPr>
              <a:t>https://</a:t>
            </a:r>
            <a:r>
              <a:rPr lang="cs-CZ" dirty="0" smtClean="0">
                <a:hlinkClick r:id="rId4"/>
              </a:rPr>
              <a:t>es.123rf.com/photo_42588890_collage-de-diversos-platos-mexicanos-incluyendo-enchiladas-taquidos-nachos-y-fajitas.html</a:t>
            </a: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6917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cs-CZ" b="1" dirty="0" smtClean="0">
                <a:solidFill>
                  <a:srgbClr val="FF0000"/>
                </a:solidFill>
              </a:rPr>
              <a:t>Španělský jazyk na GYMJI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FontTx/>
              <a:buChar char="-"/>
            </a:pPr>
            <a:r>
              <a:rPr lang="cs-CZ" dirty="0" smtClean="0"/>
              <a:t>*</a:t>
            </a:r>
            <a:r>
              <a:rPr lang="cs-CZ" b="1" dirty="0" smtClean="0"/>
              <a:t>2009</a:t>
            </a:r>
          </a:p>
          <a:p>
            <a:pPr>
              <a:buFontTx/>
              <a:buChar char="-"/>
            </a:pPr>
            <a:r>
              <a:rPr lang="cs-CZ" b="1" dirty="0" smtClean="0"/>
              <a:t>metoda </a:t>
            </a:r>
            <a:r>
              <a:rPr lang="cs-CZ" b="1" i="1" dirty="0" smtClean="0"/>
              <a:t>VEN NUEVO </a:t>
            </a:r>
            <a:r>
              <a:rPr lang="cs-CZ" b="1" dirty="0" smtClean="0"/>
              <a:t>(1-3), </a:t>
            </a:r>
            <a:r>
              <a:rPr lang="cs-CZ" b="1" i="1" dirty="0" smtClean="0"/>
              <a:t>AULA INTERNACIONAL </a:t>
            </a:r>
            <a:r>
              <a:rPr lang="cs-CZ" b="1" dirty="0" smtClean="0"/>
              <a:t>(1-3)</a:t>
            </a:r>
          </a:p>
          <a:p>
            <a:pPr>
              <a:buFontTx/>
              <a:buChar char="-"/>
            </a:pPr>
            <a:r>
              <a:rPr lang="cs-CZ" b="1" dirty="0" smtClean="0"/>
              <a:t>dosažená úroveň: B1, B2 (osmileté studium) dle SERR (Společný evropský referenční rámec)</a:t>
            </a:r>
          </a:p>
          <a:p>
            <a:pPr marL="0" indent="0">
              <a:buNone/>
            </a:pPr>
            <a:endParaRPr lang="cs-CZ" b="1" dirty="0"/>
          </a:p>
          <a:p>
            <a:pPr>
              <a:buFontTx/>
              <a:buChar char="-"/>
            </a:pPr>
            <a:r>
              <a:rPr lang="cs-CZ" b="1" dirty="0" smtClean="0">
                <a:solidFill>
                  <a:srgbClr val="FF0000"/>
                </a:solidFill>
              </a:rPr>
              <a:t>mluvit španělsky v ČR = 	   </a:t>
            </a:r>
            <a:r>
              <a:rPr lang="cs-CZ" b="1" u="sng" dirty="0" smtClean="0">
                <a:solidFill>
                  <a:srgbClr val="FF0000"/>
                </a:solidFill>
              </a:rPr>
              <a:t>P Ř I D A N Á  H O D N O T A !!!!!</a:t>
            </a:r>
          </a:p>
          <a:p>
            <a:pPr>
              <a:buFontTx/>
              <a:buChar char="-"/>
            </a:pPr>
            <a:r>
              <a:rPr lang="cs-CZ" b="1" dirty="0" smtClean="0">
                <a:solidFill>
                  <a:srgbClr val="FF0000"/>
                </a:solidFill>
              </a:rPr>
              <a:t>                                                </a:t>
            </a:r>
            <a:r>
              <a:rPr lang="cs-CZ" sz="2400" b="1" u="sng" dirty="0" smtClean="0">
                <a:solidFill>
                  <a:srgbClr val="FF0000"/>
                </a:solidFill>
              </a:rPr>
              <a:t>K O N K U R E N Č N Í  V Ý H O D A !!!!!</a:t>
            </a:r>
          </a:p>
          <a:p>
            <a:pPr marL="3657600" lvl="8" indent="0">
              <a:buNone/>
            </a:pPr>
            <a:endParaRPr lang="cs-CZ" sz="2400" b="1" u="sng" dirty="0">
              <a:solidFill>
                <a:srgbClr val="FF0000"/>
              </a:solidFill>
            </a:endParaRPr>
          </a:p>
          <a:p>
            <a:pPr>
              <a:buFontTx/>
              <a:buChar char="-"/>
            </a:pPr>
            <a:r>
              <a:rPr lang="cs-CZ" b="1" dirty="0">
                <a:solidFill>
                  <a:srgbClr val="FF0000"/>
                </a:solidFill>
              </a:rPr>
              <a:t>v Českých Budějovicích výuka španělského jazyka pouze na BIGY, ČAG a </a:t>
            </a:r>
            <a:r>
              <a:rPr lang="cs-CZ" sz="3600" b="1" u="sng" dirty="0" smtClean="0">
                <a:solidFill>
                  <a:srgbClr val="FF0000"/>
                </a:solidFill>
              </a:rPr>
              <a:t>GYMJI</a:t>
            </a:r>
          </a:p>
          <a:p>
            <a:pPr>
              <a:buFontTx/>
              <a:buChar char="-"/>
            </a:pPr>
            <a:endParaRPr lang="cs-CZ" sz="3600" b="1" u="sng" dirty="0" smtClean="0">
              <a:solidFill>
                <a:srgbClr val="FF0000"/>
              </a:solidFill>
            </a:endParaRPr>
          </a:p>
          <a:p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8200" y="5613757"/>
            <a:ext cx="1727200" cy="583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962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cs-CZ" b="1" dirty="0" smtClean="0">
                <a:solidFill>
                  <a:srgbClr val="FF0000"/>
                </a:solidFill>
              </a:rPr>
              <a:t>Metoda VEN NUEVO 1-3</a:t>
            </a:r>
            <a:endParaRPr lang="cs-CZ" b="1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5" y="2581275"/>
            <a:ext cx="1877744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2581275"/>
            <a:ext cx="2295525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450" y="2581275"/>
            <a:ext cx="2609850" cy="3507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4275" y="2581275"/>
            <a:ext cx="2371725" cy="340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905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Metoda AULA INTERNACIONAL</a:t>
            </a:r>
            <a:br>
              <a:rPr lang="cs-CZ" b="1" dirty="0" smtClean="0">
                <a:solidFill>
                  <a:srgbClr val="FF0000"/>
                </a:solidFill>
              </a:rPr>
            </a:br>
            <a:r>
              <a:rPr lang="cs-CZ" b="1" dirty="0" smtClean="0">
                <a:solidFill>
                  <a:srgbClr val="FF0000"/>
                </a:solidFill>
              </a:rPr>
              <a:t>1-3</a:t>
            </a:r>
            <a:endParaRPr lang="cs-CZ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462" y="2647950"/>
            <a:ext cx="2581275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389" y="2667000"/>
            <a:ext cx="2656904" cy="334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950" y="2533650"/>
            <a:ext cx="2863850" cy="3547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9046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cs-CZ" b="1" dirty="0" smtClean="0">
                <a:solidFill>
                  <a:srgbClr val="FF0000"/>
                </a:solidFill>
              </a:rPr>
              <a:t>PROČ ŠPANĚLSKÝ JAZYK?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cs-CZ" dirty="0"/>
              <a:t>Dovolte mi, pokusit se </a:t>
            </a:r>
            <a:r>
              <a:rPr lang="cs-CZ" b="1" dirty="0"/>
              <a:t>zodpovědět otázku</a:t>
            </a:r>
            <a:r>
              <a:rPr lang="cs-CZ" dirty="0"/>
              <a:t>, proč si vlastně vybrat studium španělského jazyka?</a:t>
            </a:r>
          </a:p>
          <a:p>
            <a:pPr marL="0" indent="0" algn="just">
              <a:buNone/>
            </a:pPr>
            <a:r>
              <a:rPr lang="cs-CZ" dirty="0"/>
              <a:t>Tato otázka byla položena studentům </a:t>
            </a:r>
            <a:r>
              <a:rPr lang="cs-CZ" b="1" dirty="0"/>
              <a:t>na začátku studia </a:t>
            </a:r>
            <a:r>
              <a:rPr lang="cs-CZ" dirty="0"/>
              <a:t>a zároveň jsme chtěli vědět, </a:t>
            </a:r>
            <a:r>
              <a:rPr lang="cs-CZ" b="1" dirty="0"/>
              <a:t>co od studia </a:t>
            </a:r>
            <a:r>
              <a:rPr lang="cs-CZ" b="1" dirty="0" err="1"/>
              <a:t>šp</a:t>
            </a:r>
            <a:r>
              <a:rPr lang="cs-CZ" b="1" dirty="0"/>
              <a:t>. jazyka očekávají</a:t>
            </a:r>
            <a:r>
              <a:rPr lang="cs-CZ" dirty="0"/>
              <a:t>. </a:t>
            </a:r>
            <a:endParaRPr lang="cs-CZ" dirty="0" smtClean="0"/>
          </a:p>
          <a:p>
            <a:pPr marL="0" indent="0" algn="just">
              <a:buNone/>
            </a:pPr>
            <a:r>
              <a:rPr lang="cs-CZ" dirty="0" smtClean="0"/>
              <a:t>Z nepřeberného množství odpovědí bylo vybráno </a:t>
            </a:r>
            <a:r>
              <a:rPr lang="cs-CZ" b="1" u="sng" dirty="0"/>
              <a:t>6</a:t>
            </a:r>
            <a:r>
              <a:rPr lang="cs-CZ" b="1" u="sng" dirty="0" smtClean="0"/>
              <a:t> zásadních skutečností</a:t>
            </a:r>
            <a:r>
              <a:rPr lang="cs-CZ" dirty="0" smtClean="0"/>
              <a:t>, které vedou studenty k volbě španělštiny jakožto druhé cizího jazyka.</a:t>
            </a:r>
          </a:p>
          <a:p>
            <a:pPr marL="0" indent="0" algn="just">
              <a:buNone/>
            </a:pPr>
            <a:r>
              <a:rPr lang="cs-CZ" dirty="0" smtClean="0"/>
              <a:t>A proto, abychom zájem studentů podpořili, tak jsme těmto skutečnostem </a:t>
            </a:r>
            <a:r>
              <a:rPr lang="cs-CZ" b="1" dirty="0" smtClean="0"/>
              <a:t>podřídili i náš přístup</a:t>
            </a:r>
            <a:r>
              <a:rPr lang="cs-CZ" dirty="0" smtClean="0"/>
              <a:t>, a tak studenty (ne)vědomě připravili nejenom k úspěšnému složení maturitní zkoušky, ale i k získání jazykových diplomů DELE. </a:t>
            </a:r>
          </a:p>
          <a:p>
            <a:pPr marL="0" indent="0" algn="just">
              <a:buNone/>
            </a:pPr>
            <a:r>
              <a:rPr lang="cs-CZ" dirty="0" smtClean="0"/>
              <a:t>Tímto studentům poskytujeme nezbytnou konkurenční výhodu a zvyšujeme tak jejich šance na uplatnění v pracovním životě.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9271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558801"/>
            <a:ext cx="9144000" cy="1244600"/>
          </a:xfrm>
          <a:solidFill>
            <a:srgbClr val="FFFF00"/>
          </a:solidFill>
        </p:spPr>
        <p:txBody>
          <a:bodyPr/>
          <a:lstStyle/>
          <a:p>
            <a:r>
              <a:rPr lang="cs-CZ" b="1" i="1" dirty="0" smtClean="0">
                <a:solidFill>
                  <a:srgbClr val="FF0000"/>
                </a:solidFill>
              </a:rPr>
              <a:t>1) V jednoduchosti je krása…</a:t>
            </a:r>
            <a:endParaRPr lang="cs-CZ" b="1" i="1" dirty="0">
              <a:solidFill>
                <a:srgbClr val="FF0000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990600" y="2146300"/>
            <a:ext cx="9677400" cy="3111500"/>
          </a:xfrm>
        </p:spPr>
        <p:txBody>
          <a:bodyPr>
            <a:normAutofit/>
          </a:bodyPr>
          <a:lstStyle/>
          <a:p>
            <a:pPr marL="342900" indent="-342900">
              <a:buFontTx/>
              <a:buChar char="-"/>
            </a:pPr>
            <a:r>
              <a:rPr lang="cs-CZ" dirty="0" smtClean="0"/>
              <a:t>Nejsnadnější jazyk</a:t>
            </a:r>
          </a:p>
          <a:p>
            <a:pPr marL="342900" indent="-342900">
              <a:buFontTx/>
              <a:buChar char="-"/>
            </a:pPr>
            <a:r>
              <a:rPr lang="cs-CZ" i="1" dirty="0" smtClean="0"/>
              <a:t>„Až na pár jednoduchých pravidel </a:t>
            </a:r>
            <a:r>
              <a:rPr lang="cs-CZ" b="1" i="1" dirty="0" smtClean="0"/>
              <a:t>čtete tak, jak píšete</a:t>
            </a:r>
            <a:r>
              <a:rPr lang="cs-CZ" i="1" dirty="0" smtClean="0"/>
              <a:t>“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5678" y="3321049"/>
            <a:ext cx="6620922" cy="58419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00" y="4224335"/>
            <a:ext cx="9985762" cy="71437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098" y="5422891"/>
            <a:ext cx="10707803" cy="73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871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cs-CZ" b="1" i="1" dirty="0" smtClean="0">
                <a:solidFill>
                  <a:srgbClr val="FF0000"/>
                </a:solidFill>
              </a:rPr>
              <a:t>V jednoduchosti je krása? – ANO/ SÍ</a:t>
            </a:r>
            <a:endParaRPr lang="cs-CZ" b="1" i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b="1" dirty="0" smtClean="0"/>
              <a:t>Pevný slovosled </a:t>
            </a:r>
          </a:p>
          <a:p>
            <a:pPr marL="0" indent="0">
              <a:buNone/>
            </a:pPr>
            <a:r>
              <a:rPr lang="cs-CZ" dirty="0" smtClean="0"/>
              <a:t>	(PODMĚT – PŘÍSUDEK – PŘEDMĚT – PŘÍSLOVEČNÉ 	ÚRČENÍ…)</a:t>
            </a:r>
          </a:p>
          <a:p>
            <a:r>
              <a:rPr lang="cs-CZ" b="1" dirty="0" smtClean="0"/>
              <a:t>Výslovnost</a:t>
            </a:r>
          </a:p>
          <a:p>
            <a:pPr marL="0" indent="0">
              <a:buNone/>
            </a:pPr>
            <a:r>
              <a:rPr lang="cs-CZ" b="1" dirty="0"/>
              <a:t>	</a:t>
            </a:r>
            <a:r>
              <a:rPr lang="cs-CZ" dirty="0" smtClean="0"/>
              <a:t>„</a:t>
            </a:r>
            <a:r>
              <a:rPr lang="cs-CZ" i="1" dirty="0" smtClean="0"/>
              <a:t>Čtu tak, jak je to napsáno“</a:t>
            </a:r>
            <a:r>
              <a:rPr lang="cs-CZ" dirty="0" smtClean="0"/>
              <a:t> 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(pár výjimek by se našlo…: ch = /č/, z = /s/, apod.)</a:t>
            </a:r>
          </a:p>
          <a:p>
            <a:pPr marL="0" indent="0">
              <a:buNone/>
            </a:pPr>
            <a:endParaRPr lang="cs-CZ" b="1" dirty="0" smtClean="0"/>
          </a:p>
          <a:p>
            <a:pPr marL="0" indent="0">
              <a:buNone/>
            </a:pPr>
            <a:r>
              <a:rPr lang="cs-CZ" b="1" dirty="0" smtClean="0"/>
              <a:t>DIPLOM DELE A2: </a:t>
            </a:r>
          </a:p>
          <a:p>
            <a:pPr marL="0" indent="0">
              <a:buNone/>
            </a:pPr>
            <a:r>
              <a:rPr lang="cs-CZ" dirty="0" smtClean="0"/>
              <a:t>získávají studenti od tercie; popř. druhého ročníku čtyřletého studia; C1 – studenti septimy (předmaturitní ročník)</a:t>
            </a:r>
            <a:endParaRPr lang="cs-CZ" b="1" dirty="0" smtClean="0"/>
          </a:p>
        </p:txBody>
      </p:sp>
    </p:spTree>
    <p:extLst>
      <p:ext uri="{BB962C8B-B14F-4D97-AF65-F5344CB8AC3E}">
        <p14:creationId xmlns:p14="http://schemas.microsoft.com/office/powerpoint/2010/main" val="138711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ký">
  <a:themeElements>
    <a:clrScheme name="Žlutá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Organický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k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345</TotalTime>
  <Words>828</Words>
  <Application>Microsoft Office PowerPoint</Application>
  <PresentationFormat>Širokoúhlá obrazovka</PresentationFormat>
  <Paragraphs>172</Paragraphs>
  <Slides>39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39</vt:i4>
      </vt:variant>
    </vt:vector>
  </HeadingPairs>
  <TitlesOfParts>
    <vt:vector size="42" baseType="lpstr">
      <vt:lpstr>Arial</vt:lpstr>
      <vt:lpstr>Garamond</vt:lpstr>
      <vt:lpstr>Organický</vt:lpstr>
      <vt:lpstr>Prezentace aplikace PowerPoint</vt:lpstr>
      <vt:lpstr>B U E N O S   D Í A S</vt:lpstr>
      <vt:lpstr>¿H A B L A S  E S P A Ň O L ?</vt:lpstr>
      <vt:lpstr>Španělský jazyk na GYMJI</vt:lpstr>
      <vt:lpstr>Metoda VEN NUEVO 1-3</vt:lpstr>
      <vt:lpstr>Metoda AULA INTERNACIONAL 1-3</vt:lpstr>
      <vt:lpstr>PROČ ŠPANĚLSKÝ JAZYK?</vt:lpstr>
      <vt:lpstr>1) V jednoduchosti je krása…</vt:lpstr>
      <vt:lpstr>V jednoduchosti je krása? – ANO/ SÍ</vt:lpstr>
      <vt:lpstr>Teorie trojúhelníku</vt:lpstr>
      <vt:lpstr>Skrytá výhoda…</vt:lpstr>
      <vt:lpstr>2) Španělština hrou… = Sí</vt:lpstr>
      <vt:lpstr>Recitační soutěž = učit se pomocí „klasiků“  španělské literatury (pod záštitou Velvyslanectví Spojených států mexických v Praze) </vt:lpstr>
      <vt:lpstr>Fotbalový turnaj</vt:lpstr>
      <vt:lpstr>Fiesta espaňola </vt:lpstr>
      <vt:lpstr>Jírovcovka a Dny španělské kultury</vt:lpstr>
      <vt:lpstr>3) Španělština jako přidaná hodnota a konkurenční výhoda</vt:lpstr>
      <vt:lpstr>Žebříček perspektivních jazyků</vt:lpstr>
      <vt:lpstr>Maturanti ze Šj se ve světě neztratí…  (namátkou vybíráme…)</vt:lpstr>
      <vt:lpstr>Prezentace aplikace PowerPoint</vt:lpstr>
      <vt:lpstr>Prezentace aplikace PowerPoint</vt:lpstr>
      <vt:lpstr>4) Se španělštinou za exotikou…</vt:lpstr>
      <vt:lpstr>Návštěva z Mexika 2012</vt:lpstr>
      <vt:lpstr>Návštěva z Kolumbie 2014 </vt:lpstr>
      <vt:lpstr>Laura Fernández - lektor španělského jazyka</vt:lpstr>
      <vt:lpstr>2014/2015  PERU</vt:lpstr>
      <vt:lpstr>2014/2015 MÉXICO</vt:lpstr>
      <vt:lpstr>2016/2017 COLOMBIA</vt:lpstr>
      <vt:lpstr>2017/2018 MEXICO</vt:lpstr>
      <vt:lpstr>Výměnný pobyt CASPE (Espaňa)</vt:lpstr>
      <vt:lpstr>Exkurze MADRID 2014  </vt:lpstr>
      <vt:lpstr>Exkurze ANDALUSIE 9. – 18. 6. 2017</vt:lpstr>
      <vt:lpstr>5) „Je to přece jeden z nejrozšířenějších světových jazyků“ </vt:lpstr>
      <vt:lpstr>6) Šj jako cesta k úspěchu…</vt:lpstr>
      <vt:lpstr>Maturita ze ŠJ: státní / profilová</vt:lpstr>
      <vt:lpstr>Nabízené doplňkové aktivity</vt:lpstr>
      <vt:lpstr>Prezentace aplikace PowerPoint</vt:lpstr>
      <vt:lpstr>Použité zdroje:</vt:lpstr>
      <vt:lpstr>Prezentace aplikace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lisy</dc:creator>
  <cp:lastModifiedBy>lisy</cp:lastModifiedBy>
  <cp:revision>36</cp:revision>
  <dcterms:created xsi:type="dcterms:W3CDTF">2016-05-31T12:16:23Z</dcterms:created>
  <dcterms:modified xsi:type="dcterms:W3CDTF">2017-06-02T06:21:46Z</dcterms:modified>
</cp:coreProperties>
</file>