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311" r:id="rId2"/>
    <p:sldId id="268" r:id="rId3"/>
    <p:sldId id="285" r:id="rId4"/>
    <p:sldId id="319" r:id="rId5"/>
    <p:sldId id="273" r:id="rId6"/>
    <p:sldId id="320" r:id="rId7"/>
    <p:sldId id="321" r:id="rId8"/>
    <p:sldId id="322" r:id="rId9"/>
    <p:sldId id="290" r:id="rId10"/>
    <p:sldId id="294" r:id="rId11"/>
  </p:sldIdLst>
  <p:sldSz cx="9144000" cy="6858000" type="screen4x3"/>
  <p:notesSz cx="6881813" cy="10002838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31F7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2" d="100"/>
          <a:sy n="72" d="100"/>
        </p:scale>
        <p:origin x="1308" y="5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2119" cy="501879"/>
          </a:xfrm>
          <a:prstGeom prst="rect">
            <a:avLst/>
          </a:prstGeom>
        </p:spPr>
        <p:txBody>
          <a:bodyPr vert="horz" lIns="96478" tIns="48239" rIns="96478" bIns="48239" rtlCol="0"/>
          <a:lstStyle>
            <a:lvl1pPr algn="l">
              <a:defRPr sz="13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98102" y="0"/>
            <a:ext cx="2982119" cy="501879"/>
          </a:xfrm>
          <a:prstGeom prst="rect">
            <a:avLst/>
          </a:prstGeom>
        </p:spPr>
        <p:txBody>
          <a:bodyPr vert="horz" lIns="96478" tIns="48239" rIns="96478" bIns="48239" rtlCol="0"/>
          <a:lstStyle>
            <a:lvl1pPr algn="r">
              <a:defRPr sz="1300"/>
            </a:lvl1pPr>
          </a:lstStyle>
          <a:p>
            <a:fld id="{210316BA-1B3C-4EEF-9BE1-F7FE243FB4EF}" type="datetimeFigureOut">
              <a:rPr lang="cs-CZ" smtClean="0"/>
              <a:t>1. 6. 2017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92213" y="1250950"/>
            <a:ext cx="4497387" cy="33750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478" tIns="48239" rIns="96478" bIns="48239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8182" y="4813866"/>
            <a:ext cx="5505450" cy="3938617"/>
          </a:xfrm>
          <a:prstGeom prst="rect">
            <a:avLst/>
          </a:prstGeom>
        </p:spPr>
        <p:txBody>
          <a:bodyPr vert="horz" lIns="96478" tIns="48239" rIns="96478" bIns="48239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9500961"/>
            <a:ext cx="2982119" cy="501878"/>
          </a:xfrm>
          <a:prstGeom prst="rect">
            <a:avLst/>
          </a:prstGeom>
        </p:spPr>
        <p:txBody>
          <a:bodyPr vert="horz" lIns="96478" tIns="48239" rIns="96478" bIns="48239" rtlCol="0" anchor="b"/>
          <a:lstStyle>
            <a:lvl1pPr algn="l">
              <a:defRPr sz="13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98102" y="9500961"/>
            <a:ext cx="2982119" cy="501878"/>
          </a:xfrm>
          <a:prstGeom prst="rect">
            <a:avLst/>
          </a:prstGeom>
        </p:spPr>
        <p:txBody>
          <a:bodyPr vert="horz" lIns="96478" tIns="48239" rIns="96478" bIns="48239" rtlCol="0" anchor="b"/>
          <a:lstStyle>
            <a:lvl1pPr algn="r">
              <a:defRPr sz="1300"/>
            </a:lvl1pPr>
          </a:lstStyle>
          <a:p>
            <a:fld id="{D97FEE71-123E-4FF3-878E-30D6727F60D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854263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F55C3D-DE00-4350-8B2D-9B0F950F576B}" type="datetimeFigureOut">
              <a:rPr lang="cs-CZ" smtClean="0"/>
              <a:t>1. 6. 2017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E4CCDD-9081-4273-B407-0A71EFBA5AB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23857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4000">
        <p:fade/>
      </p:transition>
    </mc:Choice>
    <mc:Fallback xmlns="">
      <p:transition spd="med" advTm="4000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F55C3D-DE00-4350-8B2D-9B0F950F576B}" type="datetimeFigureOut">
              <a:rPr lang="cs-CZ" smtClean="0"/>
              <a:t>1. 6. 2017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E4CCDD-9081-4273-B407-0A71EFBA5AB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681626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4000">
        <p:fade/>
      </p:transition>
    </mc:Choice>
    <mc:Fallback xmlns="">
      <p:transition spd="med" advTm="4000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F55C3D-DE00-4350-8B2D-9B0F950F576B}" type="datetimeFigureOut">
              <a:rPr lang="cs-CZ" smtClean="0"/>
              <a:t>1. 6. 2017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E4CCDD-9081-4273-B407-0A71EFBA5AB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314935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4000">
        <p:fade/>
      </p:transition>
    </mc:Choice>
    <mc:Fallback xmlns="">
      <p:transition spd="med" advTm="400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F55C3D-DE00-4350-8B2D-9B0F950F576B}" type="datetimeFigureOut">
              <a:rPr lang="cs-CZ" smtClean="0"/>
              <a:t>1. 6. 2017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E4CCDD-9081-4273-B407-0A71EFBA5AB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718433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4000">
        <p:fade/>
      </p:transition>
    </mc:Choice>
    <mc:Fallback xmlns="">
      <p:transition spd="med" advTm="400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F55C3D-DE00-4350-8B2D-9B0F950F576B}" type="datetimeFigureOut">
              <a:rPr lang="cs-CZ" smtClean="0"/>
              <a:t>1. 6. 2017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E4CCDD-9081-4273-B407-0A71EFBA5AB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620741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4000">
        <p:fade/>
      </p:transition>
    </mc:Choice>
    <mc:Fallback xmlns="">
      <p:transition spd="med" advTm="400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F55C3D-DE00-4350-8B2D-9B0F950F576B}" type="datetimeFigureOut">
              <a:rPr lang="cs-CZ" smtClean="0"/>
              <a:t>1. 6. 2017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E4CCDD-9081-4273-B407-0A71EFBA5AB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325562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4000">
        <p:fade/>
      </p:transition>
    </mc:Choice>
    <mc:Fallback xmlns="">
      <p:transition spd="med" advTm="400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F55C3D-DE00-4350-8B2D-9B0F950F576B}" type="datetimeFigureOut">
              <a:rPr lang="cs-CZ" smtClean="0"/>
              <a:t>1. 6. 2017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E4CCDD-9081-4273-B407-0A71EFBA5AB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116544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4000">
        <p:fade/>
      </p:transition>
    </mc:Choice>
    <mc:Fallback xmlns="">
      <p:transition spd="med" advTm="400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F55C3D-DE00-4350-8B2D-9B0F950F576B}" type="datetimeFigureOut">
              <a:rPr lang="cs-CZ" smtClean="0"/>
              <a:t>1. 6. 2017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E4CCDD-9081-4273-B407-0A71EFBA5AB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898391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4000">
        <p:fade/>
      </p:transition>
    </mc:Choice>
    <mc:Fallback xmlns="">
      <p:transition spd="med" advTm="400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F55C3D-DE00-4350-8B2D-9B0F950F576B}" type="datetimeFigureOut">
              <a:rPr lang="cs-CZ" smtClean="0"/>
              <a:t>1. 6. 2017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E4CCDD-9081-4273-B407-0A71EFBA5AB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34759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4000">
        <p:fade/>
      </p:transition>
    </mc:Choice>
    <mc:Fallback xmlns="">
      <p:transition spd="med" advTm="4000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F55C3D-DE00-4350-8B2D-9B0F950F576B}" type="datetimeFigureOut">
              <a:rPr lang="cs-CZ" smtClean="0"/>
              <a:t>1. 6. 2017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E4CCDD-9081-4273-B407-0A71EFBA5AB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037862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4000">
        <p:fade/>
      </p:transition>
    </mc:Choice>
    <mc:Fallback xmlns="">
      <p:transition spd="med" advTm="4000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F55C3D-DE00-4350-8B2D-9B0F950F576B}" type="datetimeFigureOut">
              <a:rPr lang="cs-CZ" smtClean="0"/>
              <a:t>1. 6. 2017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E4CCDD-9081-4273-B407-0A71EFBA5AB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386528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4000">
        <p:fade/>
      </p:transition>
    </mc:Choice>
    <mc:Fallback xmlns="">
      <p:transition spd="med" advTm="400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F55C3D-DE00-4350-8B2D-9B0F950F576B}" type="datetimeFigureOut">
              <a:rPr lang="cs-CZ" smtClean="0"/>
              <a:t>1. 6. 2017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E4CCDD-9081-4273-B407-0A71EFBA5AB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834822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 advTm="4000">
        <p:fade/>
      </p:transition>
    </mc:Choice>
    <mc:Fallback xmlns="">
      <p:transition spd="med" advTm="4000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jpg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gif"/><Relationship Id="rId13" Type="http://schemas.openxmlformats.org/officeDocument/2006/relationships/hyperlink" Target="http://www.google.cz/url?sa=i&amp;rct=j&amp;q=&amp;esrc=s&amp;source=images&amp;cd=&amp;ved=0CAcQjRw&amp;url=http://fr.wikipedia.org/wiki/Fichier:ArjoWiggins_Logo.svg&amp;ei=AvcOVa3gO8fFPdbqgNAH&amp;psig=AFQjCNGcBPDKfcySAzM8zf80QjOSoUWeCg&amp;ust=1427130467160354" TargetMode="External"/><Relationship Id="rId18" Type="http://schemas.openxmlformats.org/officeDocument/2006/relationships/image" Target="../media/image24.jpeg"/><Relationship Id="rId26" Type="http://schemas.openxmlformats.org/officeDocument/2006/relationships/hyperlink" Target="http://upload.wikimedia.org/wikipedia/de/f/f5/Rigips_RGB.jpg" TargetMode="External"/><Relationship Id="rId3" Type="http://schemas.openxmlformats.org/officeDocument/2006/relationships/image" Target="../media/image15.png"/><Relationship Id="rId21" Type="http://schemas.openxmlformats.org/officeDocument/2006/relationships/hyperlink" Target="http://www.touax.cz/cs" TargetMode="External"/><Relationship Id="rId7" Type="http://schemas.openxmlformats.org/officeDocument/2006/relationships/image" Target="../media/image17.jpeg"/><Relationship Id="rId12" Type="http://schemas.openxmlformats.org/officeDocument/2006/relationships/image" Target="../media/image21.jpeg"/><Relationship Id="rId17" Type="http://schemas.openxmlformats.org/officeDocument/2006/relationships/hyperlink" Target="http://4.bp.blogspot.com/_ddjyzqWOu1Q/TP4VjA4H1dI/AAAAAAAACQw/TsO7oB2I5AQ/s1600/Logo_alcan.jpg" TargetMode="External"/><Relationship Id="rId25" Type="http://schemas.openxmlformats.org/officeDocument/2006/relationships/image" Target="../media/image28.jpg"/><Relationship Id="rId2" Type="http://schemas.openxmlformats.org/officeDocument/2006/relationships/hyperlink" Target="http://www.google.cz/url?sa=i&amp;rct=j&amp;q=&amp;esrc=s&amp;source=images&amp;cd=&amp;ved=0CAcQjRw&amp;url=http://www.mecatrouve.com/page/marques_pieces_auto.htm&amp;ei=iPMOVZyHLYyuPM_rgKAJ&amp;bvm=bv.88528373,d.d2s&amp;psig=AFQjCNE_bMGj1EgFpmoiwkEkR_yIIE7NsQ&amp;ust=1427129586553626" TargetMode="External"/><Relationship Id="rId16" Type="http://schemas.openxmlformats.org/officeDocument/2006/relationships/image" Target="../media/image23.png"/><Relationship Id="rId20" Type="http://schemas.openxmlformats.org/officeDocument/2006/relationships/image" Target="../media/image25.gif"/><Relationship Id="rId29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google.cz/url?sa=i&amp;rct=j&amp;q=&amp;esrc=s&amp;source=images&amp;cd=&amp;ved=0CAcQjRw&amp;url=http://www.hotel-begude-saint-pierre.com/fr/hotel-seminaire-provence.php&amp;ei=0_QOVcDSNoOdPdyjgJgC&amp;psig=AFQjCNG8VPYDoqwURvhjXD1uUjOkEmY08A&amp;ust=1427129909297777" TargetMode="External"/><Relationship Id="rId11" Type="http://schemas.openxmlformats.org/officeDocument/2006/relationships/image" Target="../media/image20.jpeg"/><Relationship Id="rId24" Type="http://schemas.openxmlformats.org/officeDocument/2006/relationships/image" Target="../media/image27.jpeg"/><Relationship Id="rId5" Type="http://schemas.openxmlformats.org/officeDocument/2006/relationships/image" Target="../media/image16.jpeg"/><Relationship Id="rId15" Type="http://schemas.openxmlformats.org/officeDocument/2006/relationships/hyperlink" Target="http://www.igniscon.cz/blog/wp-content/uploads/2014/08/letov.png" TargetMode="External"/><Relationship Id="rId23" Type="http://schemas.openxmlformats.org/officeDocument/2006/relationships/hyperlink" Target="http://www.snop.cz/" TargetMode="External"/><Relationship Id="rId28" Type="http://schemas.openxmlformats.org/officeDocument/2006/relationships/hyperlink" Target="http://xml-import.eu/wp-content/uploads/2012/10/05350596-photo-pixmania.jpg" TargetMode="External"/><Relationship Id="rId10" Type="http://schemas.openxmlformats.org/officeDocument/2006/relationships/hyperlink" Target="http://www.google.cz/url?sa=i&amp;rct=j&amp;q=&amp;esrc=s&amp;source=images&amp;cd=&amp;ved=0CAcQjRw&amp;url=http://www.basketst.cz/clanky/sponzori.html&amp;ei=7fUOVaLNHIjfONnUgagO&amp;psig=AFQjCNFKwgFFCuu3cxVYzibWOfkDmUAQqA&amp;ust=1427130207410627" TargetMode="External"/><Relationship Id="rId19" Type="http://schemas.openxmlformats.org/officeDocument/2006/relationships/hyperlink" Target="http://www.jtekt.cz/" TargetMode="External"/><Relationship Id="rId4" Type="http://schemas.openxmlformats.org/officeDocument/2006/relationships/hyperlink" Target="http://www.futebolmelhor.com.br/" TargetMode="External"/><Relationship Id="rId9" Type="http://schemas.openxmlformats.org/officeDocument/2006/relationships/image" Target="../media/image19.jpeg"/><Relationship Id="rId14" Type="http://schemas.openxmlformats.org/officeDocument/2006/relationships/image" Target="../media/image22.png"/><Relationship Id="rId22" Type="http://schemas.openxmlformats.org/officeDocument/2006/relationships/image" Target="../media/image26.png"/><Relationship Id="rId27" Type="http://schemas.openxmlformats.org/officeDocument/2006/relationships/image" Target="../media/image2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1556792"/>
            <a:ext cx="7760405" cy="3312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7416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309" t="-651" r="7273" b="651"/>
          <a:stretch/>
        </p:blipFill>
        <p:spPr>
          <a:xfrm>
            <a:off x="0" y="-99392"/>
            <a:ext cx="9167124" cy="6957392"/>
          </a:xfrm>
          <a:prstGeom prst="rect">
            <a:avLst/>
          </a:prstGeom>
        </p:spPr>
      </p:pic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148064" y="692696"/>
            <a:ext cx="3816424" cy="288032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cs-CZ" sz="3500" dirty="0" smtClean="0">
                <a:solidFill>
                  <a:srgbClr val="C00000"/>
                </a:solidFill>
              </a:rPr>
              <a:t>Děkujeme za pozornost a těšíme se na Vaše dotazy při rozřazování!</a:t>
            </a:r>
          </a:p>
        </p:txBody>
      </p:sp>
    </p:spTree>
    <p:extLst>
      <p:ext uri="{BB962C8B-B14F-4D97-AF65-F5344CB8AC3E}">
        <p14:creationId xmlns:p14="http://schemas.microsoft.com/office/powerpoint/2010/main" val="35473714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 advTm="4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8785" y="1268760"/>
            <a:ext cx="5337370" cy="3570700"/>
          </a:xfrm>
          <a:prstGeom prst="rect">
            <a:avLst/>
          </a:prstGeom>
        </p:spPr>
      </p:pic>
      <p:sp>
        <p:nvSpPr>
          <p:cNvPr id="7" name="Zástupný symbol pro obsah 2"/>
          <p:cNvSpPr txBox="1">
            <a:spLocks/>
          </p:cNvSpPr>
          <p:nvPr/>
        </p:nvSpPr>
        <p:spPr>
          <a:xfrm>
            <a:off x="611560" y="368804"/>
            <a:ext cx="7488832" cy="590465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cs-CZ" dirty="0" smtClean="0">
                <a:solidFill>
                  <a:srgbClr val="C00000"/>
                </a:solidFill>
              </a:rPr>
              <a:t>Bojíte se francouzštiny?</a:t>
            </a:r>
            <a:endParaRPr lang="cs-CZ" dirty="0">
              <a:solidFill>
                <a:srgbClr val="C00000"/>
              </a:solidFill>
            </a:endParaRPr>
          </a:p>
        </p:txBody>
      </p:sp>
      <p:sp>
        <p:nvSpPr>
          <p:cNvPr id="9" name="Zástupný symbol pro obsah 2"/>
          <p:cNvSpPr txBox="1">
            <a:spLocks/>
          </p:cNvSpPr>
          <p:nvPr/>
        </p:nvSpPr>
        <p:spPr>
          <a:xfrm>
            <a:off x="5508104" y="5445224"/>
            <a:ext cx="3857681" cy="1944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cs-CZ" sz="5400" dirty="0" smtClean="0">
                <a:solidFill>
                  <a:srgbClr val="C00000"/>
                </a:solidFill>
              </a:rPr>
              <a:t>ZBYTEČNĚ !      </a:t>
            </a:r>
            <a:endParaRPr lang="cs-CZ" sz="54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33024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260648"/>
            <a:ext cx="8136904" cy="1091164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cs-CZ" sz="3500" dirty="0" smtClean="0">
                <a:solidFill>
                  <a:srgbClr val="C00000"/>
                </a:solidFill>
              </a:rPr>
              <a:t>Co na obtížnost francouzštiny říkají  průzkumy ve světě?</a:t>
            </a: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1370067"/>
            <a:ext cx="6648117" cy="4835580"/>
          </a:xfrm>
          <a:prstGeom prst="rect">
            <a:avLst/>
          </a:prstGeom>
        </p:spPr>
      </p:pic>
      <p:sp>
        <p:nvSpPr>
          <p:cNvPr id="2" name="Ovál 1"/>
          <p:cNvSpPr/>
          <p:nvPr/>
        </p:nvSpPr>
        <p:spPr>
          <a:xfrm>
            <a:off x="1859485" y="2752236"/>
            <a:ext cx="1080120" cy="360041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7" name="Přímá spojnice 6"/>
          <p:cNvCxnSpPr/>
          <p:nvPr/>
        </p:nvCxnSpPr>
        <p:spPr>
          <a:xfrm>
            <a:off x="2017063" y="4178379"/>
            <a:ext cx="864096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Přímá spojnice 7"/>
          <p:cNvCxnSpPr/>
          <p:nvPr/>
        </p:nvCxnSpPr>
        <p:spPr>
          <a:xfrm>
            <a:off x="2125075" y="5330507"/>
            <a:ext cx="864096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Obdélník 10"/>
          <p:cNvSpPr/>
          <p:nvPr/>
        </p:nvSpPr>
        <p:spPr>
          <a:xfrm>
            <a:off x="1259632" y="5589240"/>
            <a:ext cx="6648117" cy="1037411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cs-CZ" dirty="0" smtClean="0"/>
              <a:t>Kategorie 1 – jednoduché jazyky </a:t>
            </a:r>
          </a:p>
          <a:p>
            <a:r>
              <a:rPr lang="cs-CZ" dirty="0" smtClean="0"/>
              <a:t>Kategorie 2 – středně obtížné jazyky</a:t>
            </a:r>
          </a:p>
          <a:p>
            <a:r>
              <a:rPr lang="cs-CZ" dirty="0" smtClean="0"/>
              <a:t>Kategorie 3 – obtížné jazyky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9912837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76470" y="105267"/>
            <a:ext cx="8136904" cy="1091164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cs-CZ" dirty="0" smtClean="0">
                <a:solidFill>
                  <a:srgbClr val="C00000"/>
                </a:solidFill>
              </a:rPr>
              <a:t>A jak ji vidí naši žáci?</a:t>
            </a:r>
          </a:p>
          <a:p>
            <a:pPr marL="0" indent="0" algn="ctr">
              <a:buNone/>
            </a:pPr>
            <a:r>
              <a:rPr lang="cs-CZ" dirty="0" smtClean="0">
                <a:solidFill>
                  <a:srgbClr val="C00000"/>
                </a:solidFill>
              </a:rPr>
              <a:t>A proč si vlastně francouzštinu vybrali?</a:t>
            </a:r>
          </a:p>
        </p:txBody>
      </p:sp>
      <p:sp>
        <p:nvSpPr>
          <p:cNvPr id="6" name="Obdélník 5"/>
          <p:cNvSpPr/>
          <p:nvPr/>
        </p:nvSpPr>
        <p:spPr>
          <a:xfrm>
            <a:off x="4711689" y="1311710"/>
            <a:ext cx="3844028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cs-CZ" sz="1400" i="1" dirty="0" smtClean="0"/>
              <a:t>„Moje </a:t>
            </a:r>
            <a:r>
              <a:rPr lang="cs-CZ" sz="1400" i="1" dirty="0"/>
              <a:t>hlavní důvody, proč jsem si vybral </a:t>
            </a:r>
            <a:r>
              <a:rPr lang="cs-CZ" sz="1400" i="1" dirty="0" smtClean="0"/>
              <a:t>francouzštinu, byly </a:t>
            </a:r>
            <a:r>
              <a:rPr lang="cs-CZ" sz="1400" i="1" dirty="0"/>
              <a:t>za prvé ty, že tento jazyk je podle mě velmi hezký a vznešený.</a:t>
            </a:r>
          </a:p>
          <a:p>
            <a:pPr algn="just"/>
            <a:r>
              <a:rPr lang="cs-CZ" sz="1400" i="1" dirty="0"/>
              <a:t>Můj druhý důvod pro volbu tohoto jazyka byl ten, že jsem se vždy chtěl podívat do Francie a díky tomu, že bych uměl </a:t>
            </a:r>
            <a:r>
              <a:rPr lang="cs-CZ" sz="1400" i="1" dirty="0" smtClean="0"/>
              <a:t>francouzsky, </a:t>
            </a:r>
            <a:r>
              <a:rPr lang="cs-CZ" sz="1400" i="1" dirty="0"/>
              <a:t>bych se mohl domluvit s tamním obyvatelstvem, protože jak všichni víme, Francouzi neradi mluví jiným </a:t>
            </a:r>
            <a:r>
              <a:rPr lang="cs-CZ" sz="1400" i="1" dirty="0" smtClean="0"/>
              <a:t>jazykem, </a:t>
            </a:r>
            <a:r>
              <a:rPr lang="cs-CZ" sz="1400" i="1" dirty="0"/>
              <a:t>než svojí rodnou řečí</a:t>
            </a:r>
            <a:r>
              <a:rPr lang="cs-CZ" sz="1400" i="1" dirty="0" smtClean="0"/>
              <a:t>.“</a:t>
            </a:r>
          </a:p>
          <a:p>
            <a:pPr algn="just"/>
            <a:r>
              <a:rPr lang="cs-CZ" sz="1400" b="1" dirty="0" smtClean="0"/>
              <a:t>Adam Janů 3.E</a:t>
            </a:r>
            <a:endParaRPr lang="cs-CZ" sz="1400" b="1" dirty="0"/>
          </a:p>
        </p:txBody>
      </p:sp>
      <p:sp>
        <p:nvSpPr>
          <p:cNvPr id="12" name="Obdélník 11"/>
          <p:cNvSpPr/>
          <p:nvPr/>
        </p:nvSpPr>
        <p:spPr>
          <a:xfrm>
            <a:off x="470248" y="1304991"/>
            <a:ext cx="4063888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cs-CZ" sz="1400" i="1" dirty="0" smtClean="0"/>
              <a:t>„Umět </a:t>
            </a:r>
            <a:r>
              <a:rPr lang="cs-CZ" sz="1400" i="1" dirty="0"/>
              <a:t>francouzsky byl vždy můj </a:t>
            </a:r>
            <a:r>
              <a:rPr lang="cs-CZ" sz="1400" i="1" dirty="0" smtClean="0"/>
              <a:t>sen, </a:t>
            </a:r>
            <a:r>
              <a:rPr lang="cs-CZ" sz="1400" i="1" dirty="0"/>
              <a:t>a proto jsem byla hrozně ráda, když byla možnost si ji zvolit jako druhý jazyk. Rozhodně to není nejjednodušší jazyk a já nejsem úplně jazykový </a:t>
            </a:r>
            <a:r>
              <a:rPr lang="cs-CZ" sz="1400" i="1" dirty="0" smtClean="0"/>
              <a:t>typ, </a:t>
            </a:r>
            <a:r>
              <a:rPr lang="cs-CZ" sz="1400" i="1" dirty="0"/>
              <a:t>nicméně pokud se tomu budete alespoň trochu věnovat myslím si, že za 4 roky </a:t>
            </a:r>
            <a:r>
              <a:rPr lang="cs-CZ" sz="1400" i="1" dirty="0" smtClean="0"/>
              <a:t>studia si </a:t>
            </a:r>
            <a:r>
              <a:rPr lang="cs-CZ" sz="1400" i="1" dirty="0"/>
              <a:t>odnesete minimálně velice dobré </a:t>
            </a:r>
            <a:r>
              <a:rPr lang="cs-CZ" sz="1400" i="1" dirty="0" smtClean="0"/>
              <a:t>základy.“</a:t>
            </a:r>
            <a:r>
              <a:rPr lang="cs-CZ" sz="1400" dirty="0"/>
              <a:t/>
            </a:r>
            <a:br>
              <a:rPr lang="cs-CZ" sz="1400" dirty="0"/>
            </a:br>
            <a:r>
              <a:rPr lang="cs-CZ" sz="1400" b="1" dirty="0"/>
              <a:t>Sabina </a:t>
            </a:r>
            <a:r>
              <a:rPr lang="cs-CZ" sz="1400" b="1" dirty="0" err="1" smtClean="0"/>
              <a:t>Vankó</a:t>
            </a:r>
            <a:r>
              <a:rPr lang="cs-CZ" sz="1400" b="1" dirty="0" smtClean="0"/>
              <a:t> 2.A</a:t>
            </a:r>
            <a:endParaRPr lang="cs-CZ" sz="1400" b="1" dirty="0"/>
          </a:p>
        </p:txBody>
      </p:sp>
      <p:sp>
        <p:nvSpPr>
          <p:cNvPr id="13" name="Obdélník 12"/>
          <p:cNvSpPr/>
          <p:nvPr/>
        </p:nvSpPr>
        <p:spPr>
          <a:xfrm>
            <a:off x="454866" y="4172033"/>
            <a:ext cx="407927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cs-CZ" sz="1400" i="1" dirty="0" smtClean="0"/>
              <a:t>„</a:t>
            </a:r>
            <a:r>
              <a:rPr lang="cs-CZ" sz="1400" i="1" dirty="0"/>
              <a:t>Francouzštinu jsem si </a:t>
            </a:r>
            <a:r>
              <a:rPr lang="cs-CZ" sz="1400" i="1" dirty="0" smtClean="0"/>
              <a:t>vybrala proto</a:t>
            </a:r>
            <a:r>
              <a:rPr lang="cs-CZ" sz="1400" i="1" dirty="0"/>
              <a:t>, že se mi tento jazyk vždy velmi líbil. Nechtěla jsem strávit sedm let studiem jazyka, který se mi </a:t>
            </a:r>
            <a:r>
              <a:rPr lang="cs-CZ" sz="1400" i="1" dirty="0" smtClean="0"/>
              <a:t>nelíbí </a:t>
            </a:r>
            <a:r>
              <a:rPr lang="cs-CZ" sz="1400" i="1" dirty="0"/>
              <a:t>a který bych nepoužívala ráda. Není to jazyk, kterým by se člověk domluvil jen ve Francii, jak si většina lidí myslí, naopak je po světě rozšířená </a:t>
            </a:r>
            <a:r>
              <a:rPr lang="cs-CZ" sz="1400" i="1" dirty="0" smtClean="0"/>
              <a:t>více, </a:t>
            </a:r>
            <a:r>
              <a:rPr lang="cs-CZ" sz="1400" i="1" dirty="0"/>
              <a:t>než by člověk čekal. Za svou volbu jsem ráda, je to krásný a velmi </a:t>
            </a:r>
            <a:r>
              <a:rPr lang="cs-CZ" sz="1400" i="1" dirty="0" smtClean="0"/>
              <a:t>zajímavý jazyk</a:t>
            </a:r>
            <a:r>
              <a:rPr lang="cs-CZ" sz="1400" i="1" dirty="0" smtClean="0"/>
              <a:t>.“</a:t>
            </a:r>
          </a:p>
          <a:p>
            <a:pPr algn="just"/>
            <a:r>
              <a:rPr lang="cs-CZ" sz="1400" b="1" dirty="0" smtClean="0"/>
              <a:t>Veronika </a:t>
            </a:r>
            <a:r>
              <a:rPr lang="cs-CZ" sz="1400" b="1" dirty="0" smtClean="0"/>
              <a:t>Kazdová 3.E</a:t>
            </a:r>
            <a:endParaRPr lang="cs-CZ" sz="1400" b="1" dirty="0"/>
          </a:p>
        </p:txBody>
      </p:sp>
      <p:sp>
        <p:nvSpPr>
          <p:cNvPr id="14" name="Obdélník 13"/>
          <p:cNvSpPr/>
          <p:nvPr/>
        </p:nvSpPr>
        <p:spPr>
          <a:xfrm>
            <a:off x="4681804" y="3538730"/>
            <a:ext cx="3873913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cs-CZ" sz="1400" i="1" dirty="0" smtClean="0"/>
              <a:t>„Francouzština je sice těžký jazyk, ale myslím si, že se rozhodně dá naučit. Mě osobně francouzština baví, a i když s ní mám někdy trápení, rozhodně stojí za to se ji učit, Věřím, že ji někdy uplatním.“</a:t>
            </a:r>
            <a:r>
              <a:rPr lang="cs-CZ" sz="1400" i="1" dirty="0"/>
              <a:t> </a:t>
            </a:r>
            <a:endParaRPr lang="cs-CZ" sz="1400" i="1" dirty="0" smtClean="0"/>
          </a:p>
          <a:p>
            <a:r>
              <a:rPr lang="cs-CZ" sz="1400" b="1" dirty="0" smtClean="0"/>
              <a:t>Barbora Krejčová 2.B</a:t>
            </a:r>
            <a:endParaRPr lang="cs-CZ" sz="1400" b="1" dirty="0"/>
          </a:p>
        </p:txBody>
      </p:sp>
      <p:sp>
        <p:nvSpPr>
          <p:cNvPr id="2" name="Obdélník 1"/>
          <p:cNvSpPr/>
          <p:nvPr/>
        </p:nvSpPr>
        <p:spPr>
          <a:xfrm>
            <a:off x="470248" y="2905429"/>
            <a:ext cx="406388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cs-CZ" sz="1400" i="1" dirty="0" smtClean="0"/>
              <a:t>„Francouzštinu </a:t>
            </a:r>
            <a:r>
              <a:rPr lang="cs-CZ" sz="1400" i="1" dirty="0"/>
              <a:t>jsem si </a:t>
            </a:r>
            <a:r>
              <a:rPr lang="cs-CZ" sz="1400" i="1" dirty="0" smtClean="0"/>
              <a:t>vybral, protože </a:t>
            </a:r>
            <a:r>
              <a:rPr lang="cs-CZ" sz="1400" i="1" dirty="0"/>
              <a:t>se s </a:t>
            </a:r>
            <a:r>
              <a:rPr lang="cs-CZ" sz="1400" i="1" dirty="0" smtClean="0"/>
              <a:t>ní mluví </a:t>
            </a:r>
            <a:r>
              <a:rPr lang="cs-CZ" sz="1400" i="1" dirty="0"/>
              <a:t>v </a:t>
            </a:r>
            <a:r>
              <a:rPr lang="cs-CZ" sz="1400" i="1" dirty="0" smtClean="0"/>
              <a:t>Evropském parlamentu, </a:t>
            </a:r>
            <a:r>
              <a:rPr lang="cs-CZ" sz="1400" i="1" dirty="0"/>
              <a:t>a je po </a:t>
            </a:r>
            <a:r>
              <a:rPr lang="cs-CZ" sz="1400" i="1" dirty="0" smtClean="0"/>
              <a:t>angličtině často používaná </a:t>
            </a:r>
            <a:r>
              <a:rPr lang="cs-CZ" sz="1400" i="1" smtClean="0"/>
              <a:t>populárními zpěváky.“</a:t>
            </a:r>
            <a:endParaRPr lang="cs-CZ" sz="1400" i="1" dirty="0" smtClean="0"/>
          </a:p>
          <a:p>
            <a:r>
              <a:rPr lang="cs-CZ" sz="1400" b="1" dirty="0" smtClean="0"/>
              <a:t>David </a:t>
            </a:r>
            <a:r>
              <a:rPr lang="cs-CZ" sz="1400" b="1" dirty="0" err="1" smtClean="0"/>
              <a:t>Sukdol</a:t>
            </a:r>
            <a:r>
              <a:rPr lang="cs-CZ" sz="1400" b="1" dirty="0" smtClean="0"/>
              <a:t> 3.E</a:t>
            </a:r>
            <a:endParaRPr lang="cs-CZ" sz="1400" b="1" dirty="0"/>
          </a:p>
        </p:txBody>
      </p:sp>
    </p:spTree>
    <p:extLst>
      <p:ext uri="{BB962C8B-B14F-4D97-AF65-F5344CB8AC3E}">
        <p14:creationId xmlns:p14="http://schemas.microsoft.com/office/powerpoint/2010/main" val="23979596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58174" y="908719"/>
            <a:ext cx="3596585" cy="648073"/>
          </a:xfrm>
        </p:spPr>
        <p:txBody>
          <a:bodyPr>
            <a:normAutofit fontScale="77500" lnSpcReduction="20000"/>
          </a:bodyPr>
          <a:lstStyle/>
          <a:p>
            <a:pPr algn="just"/>
            <a:r>
              <a:rPr lang="cs-CZ" sz="2800" dirty="0" smtClean="0">
                <a:solidFill>
                  <a:srgbClr val="002060"/>
                </a:solidFill>
              </a:rPr>
              <a:t>Učebnice čtyřleté studium</a:t>
            </a:r>
          </a:p>
          <a:p>
            <a:pPr marL="0" indent="0" algn="just">
              <a:buNone/>
            </a:pPr>
            <a:endParaRPr lang="cs-CZ" sz="2800" dirty="0" smtClean="0">
              <a:solidFill>
                <a:srgbClr val="002060"/>
              </a:solidFill>
            </a:endParaRPr>
          </a:p>
        </p:txBody>
      </p:sp>
      <p:sp>
        <p:nvSpPr>
          <p:cNvPr id="7" name="Zástupný symbol pro obsah 2"/>
          <p:cNvSpPr txBox="1">
            <a:spLocks/>
          </p:cNvSpPr>
          <p:nvPr/>
        </p:nvSpPr>
        <p:spPr>
          <a:xfrm>
            <a:off x="467544" y="188640"/>
            <a:ext cx="8225581" cy="7200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dirty="0" smtClean="0">
                <a:solidFill>
                  <a:srgbClr val="C00000"/>
                </a:solidFill>
              </a:rPr>
              <a:t>Jak probíhá výuka?</a:t>
            </a:r>
            <a:endParaRPr lang="cs-CZ" dirty="0">
              <a:solidFill>
                <a:srgbClr val="C00000"/>
              </a:solidFill>
            </a:endParaRPr>
          </a:p>
        </p:txBody>
      </p:sp>
      <p:pic>
        <p:nvPicPr>
          <p:cNvPr id="8" name="Picture 2" descr="Výsledek obrázku pro adosphe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923" y="4316446"/>
            <a:ext cx="1587942" cy="22148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6" descr="Výsledek obrázku pro adosphe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7" y="4316445"/>
            <a:ext cx="1512168" cy="22148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Obrázek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686" y="1371352"/>
            <a:ext cx="1541178" cy="2214893"/>
          </a:xfrm>
          <a:prstGeom prst="rect">
            <a:avLst/>
          </a:prstGeom>
        </p:spPr>
      </p:pic>
      <p:pic>
        <p:nvPicPr>
          <p:cNvPr id="4" name="Obrázek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5777" y="1371352"/>
            <a:ext cx="1512168" cy="2214893"/>
          </a:xfrm>
          <a:prstGeom prst="rect">
            <a:avLst/>
          </a:prstGeom>
        </p:spPr>
      </p:pic>
      <p:sp>
        <p:nvSpPr>
          <p:cNvPr id="12" name="Zástupný symbol pro obsah 2"/>
          <p:cNvSpPr txBox="1">
            <a:spLocks/>
          </p:cNvSpPr>
          <p:nvPr/>
        </p:nvSpPr>
        <p:spPr>
          <a:xfrm>
            <a:off x="658174" y="3861048"/>
            <a:ext cx="3985834" cy="648073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cs-CZ" sz="2800" dirty="0" smtClean="0">
                <a:solidFill>
                  <a:srgbClr val="002060"/>
                </a:solidFill>
              </a:rPr>
              <a:t>Učebnice osmileté studium</a:t>
            </a:r>
          </a:p>
          <a:p>
            <a:pPr marL="0" indent="0" algn="just">
              <a:buFont typeface="Arial" panose="020B0604020202020204" pitchFamily="34" charset="0"/>
              <a:buNone/>
            </a:pPr>
            <a:endParaRPr lang="cs-CZ" sz="2800" dirty="0" smtClean="0">
              <a:solidFill>
                <a:srgbClr val="002060"/>
              </a:solidFill>
            </a:endParaRPr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2080" y="2295656"/>
            <a:ext cx="3672522" cy="2770131"/>
          </a:xfrm>
          <a:prstGeom prst="rect">
            <a:avLst/>
          </a:prstGeom>
        </p:spPr>
      </p:pic>
      <p:sp>
        <p:nvSpPr>
          <p:cNvPr id="10" name="Plus 9"/>
          <p:cNvSpPr/>
          <p:nvPr/>
        </p:nvSpPr>
        <p:spPr>
          <a:xfrm>
            <a:off x="4514052" y="3356685"/>
            <a:ext cx="639738" cy="648072"/>
          </a:xfrm>
          <a:prstGeom prst="mathPlus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89340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260648"/>
            <a:ext cx="8136904" cy="109116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cs-CZ" sz="3500" dirty="0" smtClean="0">
                <a:solidFill>
                  <a:srgbClr val="C00000"/>
                </a:solidFill>
              </a:rPr>
              <a:t>Školní a mimoškolní aktivity</a:t>
            </a:r>
          </a:p>
        </p:txBody>
      </p:sp>
      <p:sp>
        <p:nvSpPr>
          <p:cNvPr id="2" name="Obdélník 1"/>
          <p:cNvSpPr/>
          <p:nvPr/>
        </p:nvSpPr>
        <p:spPr>
          <a:xfrm>
            <a:off x="683568" y="1052736"/>
            <a:ext cx="7920880" cy="3440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endParaRPr lang="cs-CZ" sz="1600" dirty="0"/>
          </a:p>
        </p:txBody>
      </p:sp>
      <p:sp>
        <p:nvSpPr>
          <p:cNvPr id="5" name="Obdélník 4"/>
          <p:cNvSpPr/>
          <p:nvPr/>
        </p:nvSpPr>
        <p:spPr>
          <a:xfrm>
            <a:off x="470924" y="1052736"/>
            <a:ext cx="5760640" cy="51850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cs-CZ" sz="1600" b="1" dirty="0" smtClean="0">
                <a:solidFill>
                  <a:srgbClr val="C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Francouzský klub – nepovinný předmět </a:t>
            </a:r>
            <a:endParaRPr lang="cs-CZ" sz="1600" b="1" dirty="0">
              <a:solidFill>
                <a:srgbClr val="C00000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cs-CZ" sz="1600" dirty="0">
                <a:ea typeface="Calibri" panose="020F0502020204030204" pitchFamily="34" charset="0"/>
                <a:cs typeface="Times New Roman" panose="02020603050405020304" pitchFamily="18" charset="0"/>
              </a:rPr>
              <a:t>rozšiřování slovní zásoby za využití autentických materiálů – písně, literární texty, filmy atd</a:t>
            </a:r>
            <a:r>
              <a:rPr lang="cs-CZ" sz="16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cs-CZ" sz="16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cs-CZ" sz="1600" dirty="0">
                <a:ea typeface="Calibri" panose="020F0502020204030204" pitchFamily="34" charset="0"/>
                <a:cs typeface="Times New Roman" panose="02020603050405020304" pitchFamily="18" charset="0"/>
              </a:rPr>
              <a:t>setkání žáků z různých jazykových skupin, vzájemná </a:t>
            </a:r>
            <a:r>
              <a:rPr lang="cs-CZ" sz="16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pomoc</a:t>
            </a:r>
          </a:p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cs-CZ" sz="1600" b="1" dirty="0" smtClean="0">
                <a:solidFill>
                  <a:srgbClr val="C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projekt AISEC</a:t>
            </a:r>
            <a:endParaRPr lang="cs-CZ" sz="1600" b="1" dirty="0">
              <a:solidFill>
                <a:srgbClr val="C00000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cs-CZ" sz="1600" dirty="0">
                <a:ea typeface="Calibri" panose="020F0502020204030204" pitchFamily="34" charset="0"/>
                <a:cs typeface="Times New Roman" panose="02020603050405020304" pitchFamily="18" charset="0"/>
              </a:rPr>
              <a:t>jazykovou výuku vedou zahraniční lektoři ve francouzštině</a:t>
            </a:r>
          </a:p>
          <a:p>
            <a:pPr>
              <a:lnSpc>
                <a:spcPct val="115000"/>
              </a:lnSpc>
              <a:spcAft>
                <a:spcPts val="800"/>
              </a:spcAft>
            </a:pPr>
            <a:endParaRPr lang="cs-CZ" sz="1600" b="1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cs-CZ" sz="1600" b="1" dirty="0" smtClean="0">
                <a:solidFill>
                  <a:srgbClr val="C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Spolupráce s Francouzskou aliancí</a:t>
            </a:r>
            <a:endParaRPr lang="cs-CZ" sz="1600" b="1" dirty="0">
              <a:solidFill>
                <a:srgbClr val="C00000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cs-CZ" sz="1600" b="1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Pravidelné akce</a:t>
            </a:r>
          </a:p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cs-CZ" sz="16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Den </a:t>
            </a:r>
            <a:r>
              <a:rPr lang="cs-CZ" sz="1600" dirty="0">
                <a:ea typeface="Calibri" panose="020F0502020204030204" pitchFamily="34" charset="0"/>
                <a:cs typeface="Times New Roman" panose="02020603050405020304" pitchFamily="18" charset="0"/>
              </a:rPr>
              <a:t>jazyků, Festival francouzského filmu, Dny frankofonie, Konverzační soutěž ve </a:t>
            </a:r>
            <a:r>
              <a:rPr lang="cs-CZ" sz="16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francouzštině </a:t>
            </a:r>
            <a:endParaRPr lang="cs-CZ" sz="16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cs-CZ" sz="1600" b="1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Jednorázové </a:t>
            </a:r>
            <a:r>
              <a:rPr lang="cs-CZ" sz="1600" b="1" dirty="0">
                <a:ea typeface="Calibri" panose="020F0502020204030204" pitchFamily="34" charset="0"/>
                <a:cs typeface="Times New Roman" panose="02020603050405020304" pitchFamily="18" charset="0"/>
              </a:rPr>
              <a:t>akce </a:t>
            </a:r>
            <a:endParaRPr lang="cs-CZ" sz="1600" b="1" dirty="0" smtClean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cs-CZ" sz="16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Fórum </a:t>
            </a:r>
            <a:r>
              <a:rPr lang="cs-CZ" sz="1600" dirty="0">
                <a:ea typeface="Calibri" panose="020F0502020204030204" pitchFamily="34" charset="0"/>
                <a:cs typeface="Times New Roman" panose="02020603050405020304" pitchFamily="18" charset="0"/>
              </a:rPr>
              <a:t>zaměstnání s francouzštinou </a:t>
            </a:r>
            <a:endParaRPr lang="cs-CZ" sz="1600" dirty="0" smtClean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cs-CZ" sz="16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divadelní </a:t>
            </a:r>
            <a:r>
              <a:rPr lang="cs-CZ" sz="1600" dirty="0">
                <a:ea typeface="Calibri" panose="020F0502020204030204" pitchFamily="34" charset="0"/>
                <a:cs typeface="Times New Roman" panose="02020603050405020304" pitchFamily="18" charset="0"/>
              </a:rPr>
              <a:t>představení francouzského komika </a:t>
            </a:r>
            <a:r>
              <a:rPr lang="cs-CZ" sz="1600" dirty="0" err="1">
                <a:ea typeface="Calibri" panose="020F0502020204030204" pitchFamily="34" charset="0"/>
                <a:cs typeface="Times New Roman" panose="02020603050405020304" pitchFamily="18" charset="0"/>
              </a:rPr>
              <a:t>Stéphana</a:t>
            </a:r>
            <a:r>
              <a:rPr lang="cs-CZ" sz="16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1600" dirty="0" err="1">
                <a:ea typeface="Calibri" panose="020F0502020204030204" pitchFamily="34" charset="0"/>
                <a:cs typeface="Times New Roman" panose="02020603050405020304" pitchFamily="18" charset="0"/>
              </a:rPr>
              <a:t>Poignanta</a:t>
            </a:r>
            <a:endParaRPr lang="cs-CZ" sz="16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9" name="Obrázek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6703" y="2564904"/>
            <a:ext cx="2168848" cy="3574582"/>
          </a:xfrm>
          <a:prstGeom prst="rect">
            <a:avLst/>
          </a:prstGeom>
        </p:spPr>
      </p:pic>
      <p:pic>
        <p:nvPicPr>
          <p:cNvPr id="10" name="Picture 4" descr="http://www.alliancefrancaise.cz/jiznicechy/plugins/themes/theme_AF_RT/v1.5/styles/af/logo_boheme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3372094"/>
            <a:ext cx="2250296" cy="8903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450143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260648"/>
            <a:ext cx="8136904" cy="109116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cs-CZ" sz="3500" dirty="0" smtClean="0">
                <a:solidFill>
                  <a:srgbClr val="C00000"/>
                </a:solidFill>
              </a:rPr>
              <a:t>Zahraniční exkurze</a:t>
            </a:r>
          </a:p>
        </p:txBody>
      </p:sp>
      <p:sp>
        <p:nvSpPr>
          <p:cNvPr id="2" name="Obdélník 1"/>
          <p:cNvSpPr/>
          <p:nvPr/>
        </p:nvSpPr>
        <p:spPr>
          <a:xfrm>
            <a:off x="683568" y="1052736"/>
            <a:ext cx="7920880" cy="3440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endParaRPr lang="cs-CZ" sz="1600" dirty="0"/>
          </a:p>
        </p:txBody>
      </p:sp>
      <p:sp>
        <p:nvSpPr>
          <p:cNvPr id="4" name="Obdélník 3"/>
          <p:cNvSpPr/>
          <p:nvPr/>
        </p:nvSpPr>
        <p:spPr>
          <a:xfrm>
            <a:off x="504325" y="4673133"/>
            <a:ext cx="5526360" cy="10879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16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2005</a:t>
            </a:r>
            <a:r>
              <a:rPr lang="cs-CZ" sz="16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16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Bretaň</a:t>
            </a:r>
            <a:r>
              <a:rPr lang="cs-CZ" sz="1600" dirty="0">
                <a:ea typeface="Calibri" panose="020F0502020204030204" pitchFamily="34" charset="0"/>
                <a:cs typeface="Times New Roman" panose="02020603050405020304" pitchFamily="18" charset="0"/>
              </a:rPr>
              <a:t>, Normandie, Paříž (poznávací exkurze)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16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2013 Bretaň</a:t>
            </a:r>
            <a:r>
              <a:rPr lang="cs-CZ" sz="1600" dirty="0">
                <a:ea typeface="Calibri" panose="020F0502020204030204" pitchFamily="34" charset="0"/>
                <a:cs typeface="Times New Roman" panose="02020603050405020304" pitchFamily="18" charset="0"/>
              </a:rPr>
              <a:t>, Paříž (poznávací exkurze s pobytem v rodinách)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16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2017 Paříž, Versailles </a:t>
            </a:r>
            <a:r>
              <a:rPr lang="cs-CZ" sz="1600" dirty="0">
                <a:ea typeface="Calibri" panose="020F0502020204030204" pitchFamily="34" charset="0"/>
                <a:cs typeface="Times New Roman" panose="02020603050405020304" pitchFamily="18" charset="0"/>
              </a:rPr>
              <a:t>(poznávací exkurze)</a:t>
            </a:r>
            <a:endParaRPr lang="cs-CZ" sz="16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659" y="1052735"/>
            <a:ext cx="5081646" cy="3456385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712783" y="2093064"/>
            <a:ext cx="4811110" cy="27062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71756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260648"/>
            <a:ext cx="8136904" cy="109116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cs-CZ" sz="3500" dirty="0" smtClean="0">
                <a:solidFill>
                  <a:srgbClr val="C00000"/>
                </a:solidFill>
              </a:rPr>
              <a:t>Naše úspěchy</a:t>
            </a:r>
          </a:p>
        </p:txBody>
      </p:sp>
      <p:sp>
        <p:nvSpPr>
          <p:cNvPr id="2" name="Obdélník 1"/>
          <p:cNvSpPr/>
          <p:nvPr/>
        </p:nvSpPr>
        <p:spPr>
          <a:xfrm>
            <a:off x="683568" y="1052736"/>
            <a:ext cx="7920880" cy="3440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endParaRPr lang="cs-CZ" sz="1600" dirty="0"/>
          </a:p>
        </p:txBody>
      </p:sp>
      <p:sp>
        <p:nvSpPr>
          <p:cNvPr id="5" name="Obdélník 4"/>
          <p:cNvSpPr/>
          <p:nvPr/>
        </p:nvSpPr>
        <p:spPr>
          <a:xfrm>
            <a:off x="1142120" y="836085"/>
            <a:ext cx="6787751" cy="3588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800"/>
              </a:spcAft>
            </a:pPr>
            <a:r>
              <a:rPr lang="cs-CZ" sz="1600" b="1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První místo v krajském kole konverzační soutěže ve francouzštině </a:t>
            </a:r>
            <a:r>
              <a:rPr lang="cs-CZ" sz="1600" b="1" dirty="0">
                <a:ea typeface="Calibri" panose="020F0502020204030204" pitchFamily="34" charset="0"/>
                <a:cs typeface="Times New Roman" panose="02020603050405020304" pitchFamily="18" charset="0"/>
              </a:rPr>
              <a:t>29.3.2017 </a:t>
            </a:r>
            <a:r>
              <a:rPr lang="cs-CZ" sz="1600" b="1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cs-CZ" sz="1600" b="1" dirty="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 rotWithShape="1">
          <a:blip r:embed="rId2"/>
          <a:srcRect l="25542" t="11610" r="43329" b="5704"/>
          <a:stretch/>
        </p:blipFill>
        <p:spPr>
          <a:xfrm>
            <a:off x="1547664" y="1440017"/>
            <a:ext cx="2758816" cy="4138224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629708">
            <a:off x="4572352" y="2759981"/>
            <a:ext cx="3492389" cy="11497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6524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07505" y="134759"/>
            <a:ext cx="8856284" cy="2448271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cs-CZ" sz="2800" dirty="0" smtClean="0">
                <a:solidFill>
                  <a:srgbClr val="C00000"/>
                </a:solidFill>
              </a:rPr>
              <a:t>Možné uplatnění - francouzské firmy v ČR</a:t>
            </a:r>
          </a:p>
          <a:p>
            <a:pPr marL="0" indent="0" algn="just">
              <a:buNone/>
            </a:pPr>
            <a:endParaRPr lang="cs-CZ" sz="1600" dirty="0">
              <a:solidFill>
                <a:srgbClr val="DD4B39"/>
              </a:solidFill>
            </a:endParaRPr>
          </a:p>
          <a:p>
            <a:pPr marL="0" indent="0" algn="just">
              <a:buNone/>
            </a:pPr>
            <a:endParaRPr lang="cs-CZ" sz="1600" dirty="0">
              <a:solidFill>
                <a:srgbClr val="002060"/>
              </a:solidFill>
            </a:endParaRPr>
          </a:p>
        </p:txBody>
      </p:sp>
      <p:pic>
        <p:nvPicPr>
          <p:cNvPr id="1028" name="Picture 4" descr="https://encrypted-tbn0.gstatic.com/images?q=tbn:ANd9GcTUqEOQ_GgbyFhIEzv49OnlGwqIEQ4Y9dnBFP7DPZd1C6hktHis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664338"/>
            <a:ext cx="19050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ttp://spei.br/faculdade/files/2011/09/danone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1828" y="1256838"/>
            <a:ext cx="1482624" cy="7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https://encrypted-tbn0.gstatic.com/images?q=tbn:ANd9GcSieagfVmREGi3NH_GIauZ-rqcA73rnuovahpeFmRrECWk4VzxZ">
            <a:hlinkClick r:id="rId6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4452" y="1147650"/>
            <a:ext cx="1995700" cy="938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Obrázek 26"/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2419215"/>
            <a:ext cx="2820661" cy="1096804"/>
          </a:xfrm>
          <a:prstGeom prst="rect">
            <a:avLst/>
          </a:prstGeom>
        </p:spPr>
      </p:pic>
      <p:pic>
        <p:nvPicPr>
          <p:cNvPr id="28" name="Obrázek 27"/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8302" y="782669"/>
            <a:ext cx="2194568" cy="548642"/>
          </a:xfrm>
          <a:prstGeom prst="rect">
            <a:avLst/>
          </a:prstGeom>
        </p:spPr>
      </p:pic>
      <p:pic>
        <p:nvPicPr>
          <p:cNvPr id="1040" name="Picture 16" descr="https://encrypted-tbn0.gstatic.com/images?q=tbn:ANd9GcR-lmlf19UdeiJQ2AzhXb4vdGZaOZXWiKF3UhZYxevEh7sO9kVV">
            <a:hlinkClick r:id="rId10"/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3861" y="1503850"/>
            <a:ext cx="2857500" cy="933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1" name="Picture 17" descr="1086/tmb_logo_tpca_0.jp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0429" y="2260716"/>
            <a:ext cx="2847975" cy="838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5" name="Picture 21" descr="https://encrypted-tbn1.gstatic.com/images?q=tbn:ANd9GcQoQSMKP4PaLRBfs1NBKTOnAuXbgpQurWlVfi8y-LbPFkDrni5r">
            <a:hlinkClick r:id="rId13"/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4815" y="585872"/>
            <a:ext cx="1915771" cy="7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9" name="Picture 25" descr="letov">
            <a:hlinkClick r:id="rId15"/>
          </p:cNvPr>
          <p:cNvPicPr>
            <a:picLocks noChangeAspect="1" noChangeArrowheads="1"/>
          </p:cNvPicPr>
          <p:nvPr/>
        </p:nvPicPr>
        <p:blipFill>
          <a:blip r:embed="rId16">
            <a:clrChange>
              <a:clrFrom>
                <a:srgbClr val="DBE7F2"/>
              </a:clrFrom>
              <a:clrTo>
                <a:srgbClr val="DBE7F2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501008"/>
            <a:ext cx="2286000" cy="1219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1" name="Picture 27" descr="http://4.bp.blogspot.com/_ddjyzqWOu1Q/TP4VjA4H1dI/AAAAAAAACQw/TsO7oB2I5AQ/s400/Logo_alcan.jpg">
            <a:hlinkClick r:id="rId17"/>
          </p:cNvPr>
          <p:cNvPicPr>
            <a:picLocks noChangeAspect="1" noChangeArrowheads="1"/>
          </p:cNvPicPr>
          <p:nvPr/>
        </p:nvPicPr>
        <p:blipFill rotWithShape="1"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302158" y="3350746"/>
            <a:ext cx="2025499" cy="12152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5" name="Picture 31" descr="Logo společnosti JTEKT">
            <a:hlinkClick r:id="rId19"/>
          </p:cNvPr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3854" y="3402962"/>
            <a:ext cx="2508328" cy="7279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7" name="Picture 33" descr="Touax, Industrial Building Designer">
            <a:hlinkClick r:id="rId21" tooltip="Touax, Industrial Building Designer"/>
          </p:cNvPr>
          <p:cNvPicPr>
            <a:picLocks noChangeAspect="1" noChangeArrowheads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661" y="4888980"/>
            <a:ext cx="2571750" cy="60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9" name="Picture 35" descr="http://www.lmkdrnholec.estranky.cz/img/picture/7/SNOP-logo.JPG">
            <a:hlinkClick r:id="rId23"/>
          </p:cNvPr>
          <p:cNvPicPr>
            <a:picLocks noChangeAspect="1" noChangeArrowheads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1122" y="4319857"/>
            <a:ext cx="1329561" cy="13463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Obrázek 24"/>
          <p:cNvPicPr>
            <a:picLocks noChangeAspect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3215" y="4660731"/>
            <a:ext cx="2929655" cy="1005517"/>
          </a:xfrm>
          <a:prstGeom prst="rect">
            <a:avLst/>
          </a:prstGeom>
        </p:spPr>
      </p:pic>
      <p:pic>
        <p:nvPicPr>
          <p:cNvPr id="1061" name="Picture 37" descr="Datei:Rigips RGB.jpg">
            <a:hlinkClick r:id="rId26"/>
          </p:cNvPr>
          <p:cNvPicPr>
            <a:picLocks noChangeAspect="1" noChangeArrowheads="1"/>
          </p:cNvPicPr>
          <p:nvPr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5711943"/>
            <a:ext cx="2466775" cy="9682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63" name="Picture 39" descr="http://xml-import.eu/wp-content/uploads/2012/10/05350596-photo-pixmania-300x128.jpg">
            <a:hlinkClick r:id="rId28"/>
          </p:cNvPr>
          <p:cNvPicPr>
            <a:picLocks noChangeAspect="1" noChangeArrowheads="1"/>
          </p:cNvPicPr>
          <p:nvPr/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8768" y="5629360"/>
            <a:ext cx="2857500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877539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2162</TotalTime>
  <Words>430</Words>
  <Application>Microsoft Office PowerPoint</Application>
  <PresentationFormat>Předvádění na obrazovce (4:3)</PresentationFormat>
  <Paragraphs>42</Paragraphs>
  <Slides>10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10</vt:i4>
      </vt:variant>
    </vt:vector>
  </HeadingPairs>
  <TitlesOfParts>
    <vt:vector size="14" baseType="lpstr">
      <vt:lpstr>Arial</vt:lpstr>
      <vt:lpstr>Calibri</vt:lpstr>
      <vt:lpstr>Times New Roman</vt:lpstr>
      <vt:lpstr>Motiv systému Office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10 dobrých důvodů proč se učit francouzsky</dc:title>
  <dc:creator>Ing. Jiri Kohout</dc:creator>
  <cp:lastModifiedBy>Jirka</cp:lastModifiedBy>
  <cp:revision>179</cp:revision>
  <cp:lastPrinted>2016-01-10T20:17:04Z</cp:lastPrinted>
  <dcterms:created xsi:type="dcterms:W3CDTF">2015-01-05T08:28:31Z</dcterms:created>
  <dcterms:modified xsi:type="dcterms:W3CDTF">2017-06-01T19:44:20Z</dcterms:modified>
</cp:coreProperties>
</file>