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0e3363b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0e3363b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4dd46d76a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4dd46d76a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dd46d76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dd46d76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4dd46d76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4dd46d76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4dd46d76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4dd46d76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4dd46d76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4dd46d76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4dd46d76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4dd46d76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4dd46d76a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4dd46d76a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4dd46d76a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4dd46d76a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4dd46d76a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4dd46d76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://www.gweb.cz/clanky/clanek-60/" TargetMode="External"/><Relationship Id="rId5" Type="http://schemas.openxmlformats.org/officeDocument/2006/relationships/hyperlink" Target="http://www.gweb.cz/clanky/clanek-6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hyperlink" Target="https://www.sci.muni.cz/~herber/volcano.ht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://www.tulane.edu/~sanelson/Natural_Disasters/volclandforms.ht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04525"/>
            <a:ext cx="8520600" cy="1029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SOPKY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Šimůnková, Jirotková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Otázky - odpovězte a zapamatujte si</a:t>
            </a:r>
            <a:endParaRPr b="1"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10522350" y="514950"/>
            <a:ext cx="277500" cy="2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 flipH="1">
            <a:off x="9143875" y="1010800"/>
            <a:ext cx="504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9673375" y="1093600"/>
            <a:ext cx="2775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9897500" y="1728700"/>
            <a:ext cx="3630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9673375" y="1832050"/>
            <a:ext cx="2775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10097250" y="2200500"/>
            <a:ext cx="425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293850" y="4337975"/>
            <a:ext cx="8520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9597875" y="2523500"/>
            <a:ext cx="1917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10035450" y="2924525"/>
            <a:ext cx="486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162600" y="1153450"/>
            <a:ext cx="88188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>
                <a:solidFill>
                  <a:schemeClr val="dk1"/>
                </a:solidFill>
              </a:rPr>
              <a:t>Co způsobuje sopečnou činnost?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cs">
                <a:solidFill>
                  <a:schemeClr val="dk1"/>
                </a:solidFill>
              </a:rPr>
              <a:t>Kolik horkých skvrn je identifikovaných na Zemi?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cs">
                <a:solidFill>
                  <a:schemeClr val="dk1"/>
                </a:solidFill>
              </a:rPr>
              <a:t>Jak rychle mohou sopky růst?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cs">
                <a:solidFill>
                  <a:schemeClr val="dk1"/>
                </a:solidFill>
              </a:rPr>
              <a:t>Vysvětli stavbu sopky výbušné a jmenuj příklad.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cs">
                <a:solidFill>
                  <a:schemeClr val="dk1"/>
                </a:solidFill>
              </a:rPr>
              <a:t>Vysvětli stavbu sopky štítové a jmenuj příklad.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cs">
                <a:solidFill>
                  <a:schemeClr val="dk1"/>
                </a:solidFill>
              </a:rPr>
              <a:t>Vysvětli stavbu stratovulkánu.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cs">
                <a:solidFill>
                  <a:schemeClr val="dk1"/>
                </a:solidFill>
              </a:rPr>
              <a:t>Co se stalo 18.5. 1980?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311700" y="2132550"/>
            <a:ext cx="8520600" cy="878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4800"/>
              <a:t>DĚKUJI ZA POZORNOST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34" y="196775"/>
            <a:ext cx="7922325" cy="487528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248425" y="4893900"/>
            <a:ext cx="49338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http://www.gweb.cz/clanky/clanek-60</a:t>
            </a:r>
            <a:r>
              <a:rPr lang="cs" sz="1000" u="sng">
                <a:solidFill>
                  <a:schemeClr val="hlink"/>
                </a:solidFill>
                <a:hlinkClick r:id="rId5"/>
              </a:rPr>
              <a:t>/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Sopečná činnost - vulkanismus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19225" y="1152475"/>
            <a:ext cx="821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000000"/>
                </a:solidFill>
              </a:rPr>
              <a:t>je vázaná na vznik a pohyb magmatu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000000"/>
                </a:solidFill>
              </a:rPr>
              <a:t>největší sopečná aktivita je na okrajích litosférických desek a na místech     označovaných termínem hotspot – horká skvrna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39325" y="1152475"/>
            <a:ext cx="599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539325" y="1461875"/>
            <a:ext cx="299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539325" y="2061275"/>
            <a:ext cx="371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75" y="2489163"/>
            <a:ext cx="3362925" cy="21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675" y="2930175"/>
            <a:ext cx="4034201" cy="2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2499" y="2571750"/>
            <a:ext cx="2746425" cy="18260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61975" y="4319275"/>
            <a:ext cx="27465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rgbClr val="6D9EEB"/>
                </a:solidFill>
                <a:uFill>
                  <a:noFill/>
                </a:uFill>
                <a:hlinkClick r:id="rId6"/>
              </a:rPr>
              <a:t>https://www.sci.muni.cz/~herber/volcano.htm</a:t>
            </a:r>
            <a:endParaRPr sz="600">
              <a:solidFill>
                <a:srgbClr val="6D9EEB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727625" y="4568875"/>
            <a:ext cx="3996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rgbClr val="A4C2F4"/>
                </a:solidFill>
              </a:rPr>
              <a:t>https://img.cz.prg.cmestatic.com/media/images/original/Dec2018/2225403.jpg?d41d</a:t>
            </a:r>
            <a:endParaRPr sz="600">
              <a:solidFill>
                <a:srgbClr val="A4C2F4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112275" y="3960775"/>
            <a:ext cx="28563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rgbClr val="A4C2F4"/>
                </a:solidFill>
              </a:rPr>
              <a:t>https://img.cncenter.cz/img/11/full/4977640_.jpg</a:t>
            </a:r>
            <a:endParaRPr sz="600"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499" y="242400"/>
            <a:ext cx="7237025" cy="4003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188500" y="2696600"/>
            <a:ext cx="7791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6000"/>
              <a:t>↑</a:t>
            </a:r>
            <a:endParaRPr sz="60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1128575" y="3625425"/>
            <a:ext cx="779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ostrovní oblouk</a:t>
            </a:r>
            <a:endParaRPr sz="1200"/>
          </a:p>
        </p:txBody>
      </p:sp>
      <p:sp>
        <p:nvSpPr>
          <p:cNvPr id="88" name="Google Shape;88;p16"/>
          <p:cNvSpPr txBox="1"/>
          <p:nvPr/>
        </p:nvSpPr>
        <p:spPr>
          <a:xfrm>
            <a:off x="2926325" y="2906300"/>
            <a:ext cx="5694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6000"/>
              <a:t>↑</a:t>
            </a:r>
            <a:endParaRPr sz="60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926325" y="3855125"/>
            <a:ext cx="8289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horká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skvrna</a:t>
            </a:r>
            <a:endParaRPr sz="1200"/>
          </a:p>
        </p:txBody>
      </p:sp>
      <p:sp>
        <p:nvSpPr>
          <p:cNvPr id="90" name="Google Shape;90;p16"/>
          <p:cNvSpPr txBox="1"/>
          <p:nvPr/>
        </p:nvSpPr>
        <p:spPr>
          <a:xfrm>
            <a:off x="4284575" y="2696600"/>
            <a:ext cx="7791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6000"/>
              <a:t>↑</a:t>
            </a:r>
            <a:endParaRPr sz="60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4154750" y="3675350"/>
            <a:ext cx="14682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středooceánský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hřbet</a:t>
            </a:r>
            <a:endParaRPr sz="1200"/>
          </a:p>
        </p:txBody>
      </p:sp>
      <p:sp>
        <p:nvSpPr>
          <p:cNvPr id="92" name="Google Shape;92;p16"/>
          <p:cNvSpPr txBox="1"/>
          <p:nvPr/>
        </p:nvSpPr>
        <p:spPr>
          <a:xfrm>
            <a:off x="6122225" y="2647100"/>
            <a:ext cx="8289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6000"/>
              <a:t>↑</a:t>
            </a:r>
            <a:endParaRPr sz="60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6082275" y="3625425"/>
            <a:ext cx="1158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pásmové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pohoří</a:t>
            </a:r>
            <a:endParaRPr sz="1200"/>
          </a:p>
        </p:txBody>
      </p:sp>
      <p:sp>
        <p:nvSpPr>
          <p:cNvPr id="94" name="Google Shape;94;p16"/>
          <p:cNvSpPr txBox="1"/>
          <p:nvPr/>
        </p:nvSpPr>
        <p:spPr>
          <a:xfrm>
            <a:off x="7450400" y="2857100"/>
            <a:ext cx="6291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6000"/>
              <a:t>↑</a:t>
            </a:r>
            <a:endParaRPr sz="60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7190950" y="3785300"/>
            <a:ext cx="12783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kontinentální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rift</a:t>
            </a:r>
            <a:endParaRPr sz="1200"/>
          </a:p>
        </p:txBody>
      </p:sp>
      <p:sp>
        <p:nvSpPr>
          <p:cNvPr id="96" name="Google Shape;96;p16"/>
          <p:cNvSpPr txBox="1"/>
          <p:nvPr/>
        </p:nvSpPr>
        <p:spPr>
          <a:xfrm>
            <a:off x="1318325" y="4314550"/>
            <a:ext cx="6641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rgbClr val="A4C2F4"/>
                </a:solidFill>
              </a:rPr>
              <a:t>https://upload.wikimedia.org/wikipedia/commons/thumb/4/40/Tectonic_plate_boundaries.png/440px-Tectonic_plate_boundaries.png</a:t>
            </a:r>
            <a:endParaRPr sz="600"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Horká skvrna - hotspot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000000"/>
                </a:solidFill>
              </a:rPr>
              <a:t>-místa s vysokým tokem geotermální energie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000000"/>
                </a:solidFill>
              </a:rPr>
              <a:t>-nejsou vázané na hranice litosférických desek – kdekoliv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-na mořském dně i na kontinentech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-45 horkých skvrn identifikovaných na Zemi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-litosférická deska se pohybuje, horká skvrna zůstává na místě – vzniká řetěz sopek, aktivní je jen ta nad skvrnou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-typickým příkladem jsou Havajské ostrovy, další – Island, Galapágy, Réunion, Yellowstone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</a:rPr>
              <a:t>Druhy sopek :</a:t>
            </a:r>
            <a:r>
              <a:rPr lang="cs"/>
              <a:t> Sopky výbušné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= explozívní – magma je velmi husté a pod velkým tlakem – exploze často rozmetá vrchol nebo část sopky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- tyto sopky většinou leží pod úrovní okolního terénu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- nachází se například v Německu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- pochází z třetihor a dnes jsou jejich krátery většinou zaplněny vodou - kalderová jezera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550" y="2571750"/>
            <a:ext cx="6078901" cy="24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97350" y="2656525"/>
            <a:ext cx="1037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298350" y="4883700"/>
            <a:ext cx="73608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rgbClr val="A4C2F4"/>
                </a:solidFill>
              </a:rPr>
              <a:t>http://www.gvp.cz/~kuceraj/zemepis/typy%20sopek.jpg</a:t>
            </a:r>
            <a:endParaRPr sz="600"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</a:rPr>
              <a:t>Druhy sopek :</a:t>
            </a:r>
            <a:r>
              <a:rPr lang="cs"/>
              <a:t> Sopky štítové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– magma je tekuté a rozlévá se rychlými lávovými proudy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– vznikají štítové sopky – plošně rozsáhlé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000000"/>
                </a:solidFill>
              </a:rPr>
              <a:t>– najít je můžeme například na Havajských ostrovech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11" y="2240625"/>
            <a:ext cx="8443988" cy="23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808975" y="4654125"/>
            <a:ext cx="81597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http://www.tulane.edu/~sanelson/Natural_Disasters/volclandforms.htm</a:t>
            </a:r>
            <a:endParaRPr sz="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</a:rPr>
              <a:t>Druhy sopek :</a:t>
            </a:r>
            <a:r>
              <a:rPr lang="cs"/>
              <a:t> </a:t>
            </a:r>
            <a:r>
              <a:rPr lang="cs"/>
              <a:t>Stratovulkány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 – smíšeného typu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– nejvíce zastoupené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000000"/>
                </a:solidFill>
              </a:rPr>
              <a:t>– mají vrstevnatou strukturu – střídá se vrstva nezpevněného materiálu (pyroklastika) = popel a prach s vrstvami lávy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088" y="2201025"/>
            <a:ext cx="4991825" cy="28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944600" y="4926000"/>
            <a:ext cx="65217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">
                <a:solidFill>
                  <a:srgbClr val="6D9EEB"/>
                </a:solidFill>
              </a:rPr>
              <a:t>https://www.google.com/url?sa=i&amp;source=images&amp;cd=&amp;cad=rja&amp;uact=8&amp;ved=2ahUKEwj1sef8sa_hAhXIZlAKHZ-QC8QQjRx6BAgBEAU&amp;url=http%3A%2F%2Fwww.gweb.cz%2Fclanky%2Fclanek-60%2F&amp;psig=AOvVaw3hX4L_JrC0J6lJbGn0MqHy&amp;ust=1554225139164030</a:t>
            </a:r>
            <a:endParaRPr sz="3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Nejznámější sopky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4014850"/>
            <a:ext cx="85206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-Paricutin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100" y="3756325"/>
            <a:ext cx="1640700" cy="10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311700" y="2571750"/>
            <a:ext cx="60018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-Pinatubo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375" y="2407900"/>
            <a:ext cx="1640699" cy="10783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311700" y="1471563"/>
            <a:ext cx="36975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-Hora svaté Heleny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6075" y="1104150"/>
            <a:ext cx="1790200" cy="12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4061825" y="1143250"/>
            <a:ext cx="47706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-Washington, USA</a:t>
            </a:r>
            <a:endParaRPr sz="1200"/>
          </a:p>
          <a:p>
            <a:pPr indent="0" lvl="0" marL="0" marR="25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22222"/>
                </a:solidFill>
                <a:highlight>
                  <a:srgbClr val="F8F9FA"/>
                </a:highlight>
              </a:rPr>
              <a:t>-výška : 2549 m.n.m.</a:t>
            </a:r>
            <a:endParaRPr sz="12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marR="25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222222"/>
                </a:solidFill>
                <a:highlight>
                  <a:srgbClr val="F8F9FA"/>
                </a:highlight>
              </a:rPr>
              <a:t>-18. 5. 1980 došlo k nejlépe dokumentované erupci v historii lidstva</a:t>
            </a:r>
            <a:endParaRPr sz="12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marR="25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marR="25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4048025" y="1886300"/>
            <a:ext cx="479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-během jediného výbuchu bylo zničeno 400 metrů sopky</a:t>
            </a:r>
            <a:endParaRPr sz="1200"/>
          </a:p>
        </p:txBody>
      </p:sp>
      <p:sp>
        <p:nvSpPr>
          <p:cNvPr id="141" name="Google Shape;141;p21"/>
          <p:cNvSpPr txBox="1"/>
          <p:nvPr/>
        </p:nvSpPr>
        <p:spPr>
          <a:xfrm>
            <a:off x="-2505525" y="1471575"/>
            <a:ext cx="4635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3057425" y="2362350"/>
            <a:ext cx="64791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-Zambelské hory, Filipíny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-výška : 1486 m.n.m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-kaldera nacházející se na vrcholu po výbuchu v roce 1991 má 2500 m </a:t>
            </a:r>
            <a:r>
              <a:rPr lang="cs" sz="1200" u="sng"/>
              <a:t>v průměru</a:t>
            </a:r>
            <a:endParaRPr sz="1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-před výbuchem byla udávaná výška sopky 1780 m - posledních 300m se propadlo do vrcholové kaldery</a:t>
            </a:r>
            <a:endParaRPr sz="1200"/>
          </a:p>
        </p:txBody>
      </p:sp>
      <p:sp>
        <p:nvSpPr>
          <p:cNvPr id="143" name="Google Shape;143;p21"/>
          <p:cNvSpPr txBox="1"/>
          <p:nvPr/>
        </p:nvSpPr>
        <p:spPr>
          <a:xfrm>
            <a:off x="3112600" y="3770175"/>
            <a:ext cx="60315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-Michoacán, Mexico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4" name="Google Shape;144;p21"/>
          <p:cNvSpPr txBox="1"/>
          <p:nvPr/>
        </p:nvSpPr>
        <p:spPr>
          <a:xfrm>
            <a:off x="3134675" y="4252325"/>
            <a:ext cx="57252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-jedná se o velmi mladý vulkán - vznikl pyroklastickým výbuchem uprostřed kukuřičného pole v roce 1943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-během následných erupci ,,vyrostl” o 336 metrů během jednoho roku</a:t>
            </a:r>
            <a:endParaRPr sz="1200"/>
          </a:p>
        </p:txBody>
      </p:sp>
      <p:sp>
        <p:nvSpPr>
          <p:cNvPr id="145" name="Google Shape;145;p21"/>
          <p:cNvSpPr txBox="1"/>
          <p:nvPr/>
        </p:nvSpPr>
        <p:spPr>
          <a:xfrm>
            <a:off x="3134675" y="3956150"/>
            <a:ext cx="237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-výška : 3170 m.n.m</a:t>
            </a:r>
            <a:endParaRPr sz="1200"/>
          </a:p>
        </p:txBody>
      </p:sp>
      <p:sp>
        <p:nvSpPr>
          <p:cNvPr id="146" name="Google Shape;146;p21"/>
          <p:cNvSpPr txBox="1"/>
          <p:nvPr/>
        </p:nvSpPr>
        <p:spPr>
          <a:xfrm>
            <a:off x="1857450" y="2247700"/>
            <a:ext cx="458430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">
                <a:solidFill>
                  <a:srgbClr val="6D9EEB"/>
                </a:solidFill>
              </a:rPr>
              <a:t>https://www.google.com/url?sa=i&amp;source=images&amp;cd=&amp;cad=rja&amp;uact=8&amp;ved=2ahUKEwjH6LyYsq_hAhWNmbQKHUY1C0cQjRx6BAgBEAU&amp;url=https%3A%2F%2Fcs.wikipedia.org%2Fwiki%2FMount_St._Helens&amp;psig=AOvVaw2LtO_CZPLJWLb2FcRV7h6K&amp;ust=1554225196259174</a:t>
            </a:r>
            <a:endParaRPr sz="300">
              <a:solidFill>
                <a:srgbClr val="6D9EEB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037400" y="3435088"/>
            <a:ext cx="71067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">
                <a:solidFill>
                  <a:srgbClr val="6D9EEB"/>
                </a:solidFill>
              </a:rPr>
              <a:t>https://www.google.com/url?sa=i&amp;source=images&amp;cd=&amp;cad=rja&amp;uact=8&amp;ved=2ahUKEwiJyo_Csq_hAhXMaFAKHZtABg0QjRx6BAgBEAU&amp;url=http%3A%2F%2Fvolcano.si.edu%2Fvolcano.cfm%3Fvn%3D273083&amp;psig=AOvVaw0fwx5zU5pgPrrDz951tlW9&amp;ust=1554225268487590</a:t>
            </a:r>
            <a:endParaRPr sz="300">
              <a:solidFill>
                <a:srgbClr val="6D9EEB"/>
              </a:solidFill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388250" y="4810575"/>
            <a:ext cx="50535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">
                <a:solidFill>
                  <a:srgbClr val="6D9EEB"/>
                </a:solidFill>
              </a:rPr>
              <a:t>https://www.google.com/search?q=Paricutin&amp;safe=active&amp;tbm=isch&amp;source=iu&amp;ictx=1&amp;fir=eCZFQJzENS6VjM%253A%252CHVmKGC8Iglw7FM%252C_&amp;vet=1&amp;usg=AI4_-kQ6hrw9tJGDlEUoV7nl5pZyiaHDBQ&amp;sa=X&amp;ved=2ahUKEwiBm73hsq_hAhVJ1-AKHeUsCHgQ9QEwAXoECAkQBA#</a:t>
            </a:r>
            <a:endParaRPr sz="30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