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7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5493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9194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7128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889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5219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1432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625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82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2166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838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5262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EF9B-3503-4AC8-8CF4-08362A93CF7F}" type="datetimeFigureOut">
              <a:rPr lang="cs-CZ" smtClean="0"/>
              <a:pPr/>
              <a:t>14.4.2019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F4320-DE87-47DE-982E-E13BD6993A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614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VÃ½sledek obrÃ¡zku pro tropickÃ© cyklon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5334000"/>
            <a:ext cx="12192000" cy="12192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u="sng" dirty="0" smtClean="0"/>
              <a:t>Tropické cyklóny</a:t>
            </a:r>
            <a:endParaRPr lang="cs-CZ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Marek Doležal, Ondřej Švéda, Filip Vondra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5571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Hurikán Katrina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/>
              <a:t>Srpen 2005</a:t>
            </a:r>
          </a:p>
          <a:p>
            <a:pPr marL="0" indent="0">
              <a:buNone/>
            </a:pPr>
            <a:r>
              <a:rPr lang="cs-CZ" sz="2600" dirty="0" smtClean="0"/>
              <a:t>Hurikán Katrina je jedním z nejznámějších hurikánů a byl označen za ,,největší civilní technickou katastrofu v historii USA‘‘.</a:t>
            </a:r>
          </a:p>
          <a:p>
            <a:pPr marL="0" indent="0">
              <a:buNone/>
            </a:pPr>
            <a:r>
              <a:rPr lang="cs-CZ" sz="2600" dirty="0" smtClean="0"/>
              <a:t>Při své cestě jihovýchodem Spojených států zdevastoval město New Orleans a část města zatopila voda dosahující výšky až 7,6 metru. Postižena byla také Florida, Alabama, Bahamy a Kuba.</a:t>
            </a:r>
          </a:p>
          <a:p>
            <a:pPr marL="0" indent="0">
              <a:buNone/>
            </a:pPr>
            <a:r>
              <a:rPr lang="cs-CZ" sz="2600" dirty="0" smtClean="0"/>
              <a:t>Dosahoval 5.úrovně </a:t>
            </a:r>
            <a:r>
              <a:rPr lang="cs-CZ" sz="2600" dirty="0" err="1" smtClean="0"/>
              <a:t>Saffirovy-Simpsonovy</a:t>
            </a:r>
            <a:r>
              <a:rPr lang="cs-CZ" sz="2600" dirty="0" smtClean="0"/>
              <a:t> stupnice, rychlost větru dosahovala až 280km/h.</a:t>
            </a:r>
          </a:p>
          <a:p>
            <a:pPr marL="0" indent="0">
              <a:buNone/>
            </a:pPr>
            <a:r>
              <a:rPr lang="cs-CZ" sz="2600" dirty="0" smtClean="0"/>
              <a:t>Hurikán zabil 1500 – 1800 lidí a způsobil škody v hodnotě 100 miliard dolarů.</a:t>
            </a:r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157582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893218" y="5472112"/>
            <a:ext cx="6115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Hurikán Katrina - pohled z oběžné dráhy</a:t>
            </a:r>
            <a:endParaRPr lang="cs-CZ" sz="2800" dirty="0"/>
          </a:p>
        </p:txBody>
      </p:sp>
      <p:pic>
        <p:nvPicPr>
          <p:cNvPr id="2050" name="Picture 2" descr="VÃ½sledek obrÃ¡zku pro hurikÃ¡n katri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9600" y="406400"/>
            <a:ext cx="7734300" cy="48762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318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Odkazy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Odkaz na </a:t>
            </a:r>
            <a:r>
              <a:rPr lang="cs-CZ" sz="1400" dirty="0"/>
              <a:t>B</a:t>
            </a:r>
            <a:r>
              <a:rPr lang="cs-CZ" sz="1400" dirty="0" smtClean="0"/>
              <a:t>eaufortovu stupnici: https://www.bing.com/images/search?view=detailV2&amp;id=9A154EC2F91CCADB8F8BA4ED2DEDEFD90DB959DD&amp;thid=OIP.XnFCVLw0K8dkCa26FWKLmgHaFw&amp;mediaurl=http%3A%2F%2Fpocasi-decin.cz%2FObrazky%2Fbeufortova_stupnice.jpg&amp;exph=632&amp;expw=812&amp;q=beaufortova+stupnice&amp;selectedindex=1&amp;ajaxhist=0&amp;vt=0&amp;eim=1,2,6</a:t>
            </a:r>
          </a:p>
          <a:p>
            <a:r>
              <a:rPr lang="cs-CZ" sz="1400" dirty="0" smtClean="0"/>
              <a:t>https://www.google.com/imgres?imgurl=https%3A%2F%2Fwww.meteopress.cz%2Fwp-content%2Fuploads%2F2019%2F02%2Fhurricane-67581_1920.jpg&amp;imgrefurl=https%3A%2F%2Fwww.meteopress.cz%2Fvysvetleni%2Fjak-dostavaji-hurikany-sva-jmena%2F&amp;docid=LUipZmW-Y1-DzM&amp;tbnid=k_Vncl0kFaS9BM%3A&amp;vet=10ahUKEwio_7jl0s_hAhWSx4UKHculCHwQMwhiKBowGg..</a:t>
            </a:r>
            <a:r>
              <a:rPr lang="cs-CZ" sz="1400" dirty="0" smtClean="0"/>
              <a:t>i&amp;w=1024&amp;h=762&amp;bih=618&amp;biw=1366&amp;q=tropick%C3%A9%20cyklony&amp;ved=0ahUKEwio_7jl0s_hAhWSx4UKHculCHwQMwhiKBowGg&amp;iact=mrc&amp;uact=8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326696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Základní informace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1" y="1825624"/>
            <a:ext cx="11058524" cy="48752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600" dirty="0" smtClean="0"/>
              <a:t>Atmosférický útvar charakteru cyklóny (tlakové níže) v podobě víru s charakteristickým okem uprostřed, jedná se o rotující bouřkový systém s nízkým tlakem, rotaci způsobuje </a:t>
            </a:r>
            <a:r>
              <a:rPr lang="cs-CZ" sz="2600" dirty="0" err="1" smtClean="0"/>
              <a:t>Coriolisova</a:t>
            </a:r>
            <a:r>
              <a:rPr lang="cs-CZ" sz="2600" dirty="0" smtClean="0"/>
              <a:t> síla (setrvační síla působící na tělesa, která se pohybují tak, že se mění jejich vzdálenost od osy otáčení, má kolmý směr působení a způsobuje stáčení proti směru otáčení soustavy)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Vznikají v oblastech výstupných proudů teplého vzduchu v tropických oblastech, ale ne přímo v oblasti rovníku, kde je </a:t>
            </a:r>
            <a:r>
              <a:rPr lang="cs-CZ" sz="2600" dirty="0" err="1" smtClean="0"/>
              <a:t>Coriolisova</a:t>
            </a:r>
            <a:r>
              <a:rPr lang="cs-CZ" sz="2600" dirty="0" smtClean="0"/>
              <a:t> síla menší.</a:t>
            </a:r>
          </a:p>
          <a:p>
            <a:pPr marL="0" indent="0">
              <a:buNone/>
            </a:pPr>
            <a:r>
              <a:rPr lang="cs-CZ" sz="2600" dirty="0" smtClean="0"/>
              <a:t>Největší výskyt je v létě a na podzim, rychlost větru dosahuje až 300km/h.</a:t>
            </a:r>
          </a:p>
          <a:p>
            <a:pPr marL="0" indent="0">
              <a:buNone/>
            </a:pPr>
            <a:r>
              <a:rPr lang="cs-CZ" sz="2600" dirty="0" smtClean="0"/>
              <a:t>S cyklóny jsou často spojeny velké záplavy a zničení postižených míst.</a:t>
            </a:r>
          </a:p>
          <a:p>
            <a:pPr marL="0" indent="0">
              <a:buNone/>
            </a:pPr>
            <a:r>
              <a:rPr lang="cs-CZ" sz="2600" dirty="0" smtClean="0"/>
              <a:t>Mezi nejničivější zaznamenané cyklóny patří cyklón </a:t>
            </a:r>
            <a:r>
              <a:rPr lang="cs-CZ" sz="2600" dirty="0" err="1" smtClean="0"/>
              <a:t>Bhola</a:t>
            </a:r>
            <a:r>
              <a:rPr lang="cs-CZ" sz="2600" dirty="0" smtClean="0"/>
              <a:t> (1970), hurikán Katrina (2005), hurikán Irma (2017), Kalkatský cyklón (1737) a cyklón </a:t>
            </a:r>
            <a:r>
              <a:rPr lang="cs-CZ" sz="2600" dirty="0" err="1" smtClean="0"/>
              <a:t>Coringa</a:t>
            </a:r>
            <a:r>
              <a:rPr lang="cs-CZ" sz="2600" dirty="0" smtClean="0"/>
              <a:t> (1839)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88532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Vznik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/>
              <a:t>Vznikají v případech silného přehřátí spodních vrstev vzduchu a současně vysokého tlaku vodní páry.</a:t>
            </a:r>
          </a:p>
          <a:p>
            <a:pPr marL="0" indent="0">
              <a:buNone/>
            </a:pPr>
            <a:r>
              <a:rPr lang="cs-CZ" sz="2600" dirty="0" smtClean="0"/>
              <a:t>Při dostatku vodní páry se nad hladinou začne tvořit spirálovité proudění.</a:t>
            </a:r>
          </a:p>
          <a:p>
            <a:pPr marL="0" indent="0">
              <a:buNone/>
            </a:pPr>
            <a:r>
              <a:rPr lang="cs-CZ" sz="2600" dirty="0" smtClean="0"/>
              <a:t>Vzdušné proudy cestou do centra vlivem stále se zmenšujícího průměru nabírají rychlost, proto je ve stěně oka nejvyšší rychlost větru, v oku je naopak nejnižší tlak a bezvětří či jen velice slabý vítr.</a:t>
            </a:r>
          </a:p>
          <a:p>
            <a:pPr marL="0" indent="0">
              <a:buNone/>
            </a:pPr>
            <a:r>
              <a:rPr lang="cs-CZ" sz="2600" dirty="0" smtClean="0"/>
              <a:t>Hlavním hnacím motorem je intenzivní nárůst koncentrace vodní páry ve směru od osy rotace, zdrojem vodní páry je moře, proto také dostane-li se  cyklóna nad pevninu výrazně oslabí, nebo úplně zanikne.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21823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Vývoj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/>
              <a:t>U tropických cyklón rozlišujeme 4 fáze vývoje</a:t>
            </a:r>
          </a:p>
          <a:p>
            <a:pPr marL="0" indent="0">
              <a:buNone/>
            </a:pPr>
            <a:r>
              <a:rPr lang="cs-CZ" sz="2600" dirty="0" smtClean="0"/>
              <a:t>1) </a:t>
            </a:r>
            <a:r>
              <a:rPr lang="cs-CZ" sz="2600" u="sng" dirty="0" smtClean="0"/>
              <a:t>Tropická porucha </a:t>
            </a:r>
            <a:r>
              <a:rPr lang="cs-CZ" sz="2600" dirty="0" smtClean="0"/>
              <a:t>– ještě není vytvořeno cirkulární proudění vzduchu</a:t>
            </a:r>
          </a:p>
          <a:p>
            <a:pPr marL="0" indent="0">
              <a:buNone/>
            </a:pPr>
            <a:r>
              <a:rPr lang="cs-CZ" sz="2600" dirty="0" smtClean="0"/>
              <a:t>2) </a:t>
            </a:r>
            <a:r>
              <a:rPr lang="cs-CZ" sz="2600" u="sng" dirty="0" smtClean="0"/>
              <a:t>Tropická deprese </a:t>
            </a:r>
            <a:r>
              <a:rPr lang="cs-CZ" sz="2600" dirty="0" smtClean="0"/>
              <a:t>– systém oblaků a bouřek s cirkulárním prouděním vzduchu, vítr dosahuje maximální rychlosti 62km/h, oko ještě není vyvinuto</a:t>
            </a:r>
          </a:p>
          <a:p>
            <a:pPr marL="0" indent="0">
              <a:buNone/>
            </a:pPr>
            <a:r>
              <a:rPr lang="cs-CZ" sz="2600" dirty="0" smtClean="0"/>
              <a:t>3) </a:t>
            </a:r>
            <a:r>
              <a:rPr lang="cs-CZ" sz="2600" u="sng" dirty="0" smtClean="0"/>
              <a:t>Tropická bouře </a:t>
            </a:r>
            <a:r>
              <a:rPr lang="cs-CZ" sz="2600" dirty="0" smtClean="0"/>
              <a:t>– systém silných bouří s cirkulárním prouděním vzduchu, vítr dosahuje rychlosti od 62 – 117km/h, začíná se utvářet typický cyklonální tvar, ale oko stále ještě není vyvinuto</a:t>
            </a:r>
          </a:p>
          <a:p>
            <a:pPr marL="0" indent="0">
              <a:buNone/>
            </a:pPr>
            <a:r>
              <a:rPr lang="cs-CZ" sz="2600" dirty="0" smtClean="0"/>
              <a:t>4) </a:t>
            </a:r>
            <a:r>
              <a:rPr lang="cs-CZ" sz="2600" u="sng" dirty="0" smtClean="0"/>
              <a:t>Tropická cyklóna </a:t>
            </a:r>
            <a:r>
              <a:rPr lang="cs-CZ" sz="2600" dirty="0" smtClean="0"/>
              <a:t>– struktura spirálovitých ramen s okem uprostřed, nejsilnější větry dosahují rychlosti až 300km/h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27376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1950"/>
            <a:ext cx="10515600" cy="1325563"/>
          </a:xfrm>
        </p:spPr>
        <p:txBody>
          <a:bodyPr/>
          <a:lstStyle/>
          <a:p>
            <a:pPr algn="ctr"/>
            <a:r>
              <a:rPr lang="cs-CZ" u="sng" dirty="0" smtClean="0"/>
              <a:t>Stupnice měření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875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u="sng" dirty="0" smtClean="0"/>
              <a:t>Beaufortova stupnice </a:t>
            </a:r>
            <a:r>
              <a:rPr lang="cs-CZ" sz="2600" dirty="0" smtClean="0"/>
              <a:t>- vymyslel ji kontradmirál Francois Beaufort, odhad rychlosti větru podle snadno pozorovatelných jevů na moři a na souši (např. velikost a četnost pěnových vrcholů u vln). Má 12 stupňů od bezvětří a vánku až po orkán.</a:t>
            </a:r>
          </a:p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endParaRPr lang="cs-CZ" sz="2600" dirty="0" smtClean="0"/>
          </a:p>
          <a:p>
            <a:endParaRPr lang="cs-CZ" dirty="0" smtClean="0"/>
          </a:p>
        </p:txBody>
      </p:sp>
      <p:pic>
        <p:nvPicPr>
          <p:cNvPr id="7170" name="Picture 2" descr="VÃ½sledek obrÃ¡zku pro beaufortova stupnice vÄt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0675" y="3022600"/>
            <a:ext cx="6281254" cy="355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6552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Stupnice měření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 smtClean="0"/>
              <a:t>Saffirova</a:t>
            </a:r>
            <a:r>
              <a:rPr lang="cs-CZ" u="sng" dirty="0" smtClean="0"/>
              <a:t>-</a:t>
            </a:r>
            <a:r>
              <a:rPr lang="cs-CZ" u="sng" dirty="0" err="1" smtClean="0"/>
              <a:t>Simpsonova</a:t>
            </a:r>
            <a:r>
              <a:rPr lang="cs-CZ" u="sng" dirty="0" smtClean="0"/>
              <a:t> stupnice hurikánů </a:t>
            </a:r>
            <a:r>
              <a:rPr lang="cs-CZ" dirty="0" smtClean="0"/>
              <a:t>- řadí sílu větru do pěti kategorií.</a:t>
            </a:r>
            <a:r>
              <a:rPr lang="en-US" dirty="0" smtClean="0"/>
              <a:t> Je to </a:t>
            </a:r>
            <a:r>
              <a:rPr lang="en-US" dirty="0" err="1" smtClean="0"/>
              <a:t>troch</a:t>
            </a:r>
            <a:r>
              <a:rPr lang="cs-CZ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nev</a:t>
            </a:r>
            <a:r>
              <a:rPr lang="cs-CZ" dirty="0" err="1" smtClean="0"/>
              <a:t>yz</a:t>
            </a:r>
            <a:r>
              <a:rPr lang="en-US" dirty="0" smtClean="0"/>
              <a:t>p</a:t>
            </a:r>
            <a:r>
              <a:rPr lang="cs-CZ" dirty="0" smtClean="0"/>
              <a:t>y</a:t>
            </a:r>
            <a:r>
              <a:rPr lang="en-US" dirty="0" err="1" smtClean="0"/>
              <a:t>tateln</a:t>
            </a:r>
            <a:r>
              <a:rPr lang="cs-CZ" dirty="0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stupnice</a:t>
            </a:r>
            <a:r>
              <a:rPr lang="en-US" dirty="0" smtClean="0"/>
              <a:t>, proto</a:t>
            </a:r>
            <a:r>
              <a:rPr lang="cs-CZ" dirty="0" smtClean="0"/>
              <a:t>ž</a:t>
            </a:r>
            <a:r>
              <a:rPr lang="en-US" dirty="0" smtClean="0"/>
              <a:t>e </a:t>
            </a:r>
            <a:r>
              <a:rPr lang="cs-CZ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hurik</a:t>
            </a:r>
            <a:r>
              <a:rPr lang="cs-CZ" dirty="0" smtClean="0"/>
              <a:t>á</a:t>
            </a:r>
            <a:r>
              <a:rPr lang="en-US" dirty="0" smtClean="0"/>
              <a:t>n </a:t>
            </a:r>
            <a:r>
              <a:rPr lang="en-US" dirty="0" err="1" smtClean="0"/>
              <a:t>kategorie</a:t>
            </a:r>
            <a:r>
              <a:rPr lang="en-US" dirty="0" smtClean="0"/>
              <a:t> </a:t>
            </a:r>
            <a:r>
              <a:rPr lang="cs-CZ" dirty="0" smtClean="0"/>
              <a:t>1 může napáchat víc škody než hurikán kategorie 5.</a:t>
            </a:r>
          </a:p>
          <a:p>
            <a:endParaRPr lang="cs-CZ" dirty="0"/>
          </a:p>
        </p:txBody>
      </p:sp>
      <p:pic>
        <p:nvPicPr>
          <p:cNvPr id="24578" name="Picture 2" descr="VÃ½sledek obrÃ¡zku pro saffir simpson sc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74" y="3368675"/>
            <a:ext cx="4441825" cy="30379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Názvy tropických cyklón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8277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/>
              <a:t>Tropické cyklóny jsou v různých částech světa rozdílně nazývány, i když se jedná o bouře působící na stejném principu.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r>
              <a:rPr lang="cs-CZ" sz="2600" u="sng" dirty="0" smtClean="0"/>
              <a:t>Cyklón</a:t>
            </a:r>
            <a:r>
              <a:rPr lang="cs-CZ" sz="2600" dirty="0" smtClean="0"/>
              <a:t> - pod tímto názvem jsou známy bouře v Indickém oceánu</a:t>
            </a:r>
          </a:p>
          <a:p>
            <a:pPr marL="0" indent="0">
              <a:buNone/>
            </a:pPr>
            <a:r>
              <a:rPr lang="cs-CZ" sz="2600" u="sng" dirty="0" smtClean="0"/>
              <a:t>Hurikán</a:t>
            </a:r>
            <a:r>
              <a:rPr lang="cs-CZ" sz="2600" dirty="0" smtClean="0"/>
              <a:t> - hurikány jsou tropické cyklóny v oblasti Atlantiku, v severní a                             jižní části Tichého oceánu</a:t>
            </a:r>
          </a:p>
          <a:p>
            <a:pPr marL="0" indent="0">
              <a:buNone/>
            </a:pPr>
            <a:r>
              <a:rPr lang="cs-CZ" sz="2600" u="sng" dirty="0" smtClean="0"/>
              <a:t>Tajfun</a:t>
            </a:r>
            <a:r>
              <a:rPr lang="cs-CZ" sz="2600" dirty="0" smtClean="0"/>
              <a:t> - tajfuny jsou tropické cyklóny v jihovýchodní Asii</a:t>
            </a:r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94604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" y="500062"/>
            <a:ext cx="10515600" cy="1325563"/>
          </a:xfrm>
        </p:spPr>
        <p:txBody>
          <a:bodyPr/>
          <a:lstStyle/>
          <a:p>
            <a:pPr algn="ctr"/>
            <a:r>
              <a:rPr lang="cs-CZ" u="sng" dirty="0" smtClean="0"/>
              <a:t>Cyklón </a:t>
            </a:r>
            <a:r>
              <a:rPr lang="cs-CZ" u="sng" dirty="0" err="1" smtClean="0"/>
              <a:t>Bhola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/>
              <a:t>1970</a:t>
            </a:r>
          </a:p>
          <a:p>
            <a:pPr marL="0" indent="0">
              <a:buNone/>
            </a:pPr>
            <a:r>
              <a:rPr lang="cs-CZ" sz="2600" dirty="0" smtClean="0"/>
              <a:t>Cyklón </a:t>
            </a:r>
            <a:r>
              <a:rPr lang="cs-CZ" sz="2600" dirty="0" err="1" smtClean="0"/>
              <a:t>Bhola</a:t>
            </a:r>
            <a:r>
              <a:rPr lang="cs-CZ" sz="2600" dirty="0" smtClean="0"/>
              <a:t> je mnohými považován za nejničivější tropickou cyklónu v zaznamenané historii.</a:t>
            </a:r>
          </a:p>
          <a:p>
            <a:pPr marL="0" indent="0">
              <a:buNone/>
            </a:pPr>
            <a:r>
              <a:rPr lang="cs-CZ" sz="2600" dirty="0" smtClean="0"/>
              <a:t>Zasáhl území dnešního Bangladéše a při bouři či v jejích důsledcích zahynulo okolo půl milionu lidí.</a:t>
            </a:r>
          </a:p>
          <a:p>
            <a:pPr marL="0" indent="0">
              <a:buNone/>
            </a:pPr>
            <a:r>
              <a:rPr lang="cs-CZ" sz="2600" dirty="0" smtClean="0"/>
              <a:t>Vlna způsobená cyklónem zdevastovala pobřežní ostrovy, vymazala z mapy celé vesnice a zničila úrodu, v nejpostiženějších regionech zemřelo až 50% obyvatel.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123554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4706" y="0"/>
            <a:ext cx="5146358" cy="593810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070260" y="6334780"/>
            <a:ext cx="7715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Cyklón </a:t>
            </a:r>
            <a:r>
              <a:rPr lang="cs-CZ" sz="2800" dirty="0" err="1" smtClean="0"/>
              <a:t>Bhola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96240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663</Words>
  <Application>Microsoft Office PowerPoint</Application>
  <PresentationFormat>Vlastní</PresentationFormat>
  <Paragraphs>46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Office</vt:lpstr>
      <vt:lpstr>Tropické cyklóny</vt:lpstr>
      <vt:lpstr>Základní informace</vt:lpstr>
      <vt:lpstr>Vznik</vt:lpstr>
      <vt:lpstr>Vývoj</vt:lpstr>
      <vt:lpstr>Stupnice měření</vt:lpstr>
      <vt:lpstr>Stupnice měření</vt:lpstr>
      <vt:lpstr>Názvy tropických cyklón</vt:lpstr>
      <vt:lpstr>Cyklón Bhola</vt:lpstr>
      <vt:lpstr>Snímek 9</vt:lpstr>
      <vt:lpstr>Hurikán Katrina</vt:lpstr>
      <vt:lpstr>Snímek 11</vt:lpstr>
      <vt:lpstr>Odkazy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Tropické cyklóny</dc:title>
  <dc:creator>REaly nega</dc:creator>
  <cp:lastModifiedBy>oem</cp:lastModifiedBy>
  <cp:revision>29</cp:revision>
  <dcterms:created xsi:type="dcterms:W3CDTF">2019-04-05T18:43:21Z</dcterms:created>
  <dcterms:modified xsi:type="dcterms:W3CDTF">2019-04-14T13:21:44Z</dcterms:modified>
</cp:coreProperties>
</file>