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6" r:id="rId5"/>
    <p:sldId id="262" r:id="rId6"/>
    <p:sldId id="259" r:id="rId7"/>
    <p:sldId id="268" r:id="rId8"/>
    <p:sldId id="269" r:id="rId9"/>
    <p:sldId id="265" r:id="rId10"/>
    <p:sldId id="258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46" d="100"/>
          <a:sy n="46" d="100"/>
        </p:scale>
        <p:origin x="7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CF252-40F0-4C17-999F-7651EDAC6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5F92810-9C8B-4F0E-916E-2FFF7C289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BFE72B-1B3E-4DCD-B8D2-870E8A8F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251215-F7AC-4F02-9BB7-F2974060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15EDDA-611A-45F8-A444-8130125C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975339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C0F6A-DA84-44BB-A594-83292881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1EB478-063D-4958-8BF2-EC62F0279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BCA03-1311-4BC8-AD68-34589C70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647B72-93A7-4789-80C2-D20A2C04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DBE3D2-1466-4E03-8B8D-468CE8D4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03259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BBC02BF-9DD8-4D01-832B-2D4D9DFFE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5CDDAB-086F-45C7-9E1D-4C3ACEF16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C21BEF-569A-42F9-BC27-B6BC48C3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E43CBE-8FA7-4D53-A2B9-18D51EF4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3155F9-4B2C-4C83-B6EF-2FF62AAD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18021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B2D8DF-B49B-4285-98B2-F37E0701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CDA65F-5B4F-40A9-BE27-5C141DC0E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F21115-FF92-43AD-AAAF-6806A0142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26C1AC-F0B3-40B9-A948-44B10386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FFE56D-4982-48EA-B61D-C89D5CFC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16023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D5582-1FA1-4AD8-A700-5944A6C77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25B062-226C-43E5-857C-C409320FC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406C62-3834-45BC-83BA-CB13ED98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BA297E-6A6F-4311-AE2C-49B6AF6F3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ED7732-C960-4467-9B5D-55EF4154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501821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EBADBA-DFF5-47F3-90E2-65213A11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A7D7C3-F55D-4359-AF08-C64A92CC7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04EDFE-47F2-449C-B55F-82FED3B56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452F44-482B-49E9-A771-4BEEC5AC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D5DE82-A900-461A-8CDE-7FE5EEF61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F2A5FB-B663-4655-8D32-14880EA27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98088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C1E80-4AE9-4B93-8A17-130DC9775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C9BF79-5909-43B6-A0CB-7AE8D9D3C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B16A99-4C9A-4B47-BB90-300007490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1AD1348-7E64-405F-A3C1-D1ED0AC47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A69C17-139D-43D9-8F5A-DA11079A4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D814D32-5FEC-4E19-AC47-EC42EDFF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0F0012-878F-4564-89C6-C2E16F08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A1CD5A-8165-43F2-BD76-CBE1B5BB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4490228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D2494-0F0C-489B-BA7A-68452DE9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A3D4F23-B016-43C3-8F0C-412ECB759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05E530-D303-4083-ADCF-A9A7A74E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D998540-576A-4E28-A6BD-3AD0360D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410545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38F7DC7-854E-41A2-AE2A-F0B5D266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81FF59-E6B1-480D-BAED-3F17B553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553DF7-4873-4602-8AE5-855E0A2D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47111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61F48E-4911-4FBC-847F-D3A102B7A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60CBF9-93D9-418A-84BE-5CAE04498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460D28-BE6D-4954-822A-C0A8B5518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832D97-3782-4CB1-B19A-7466F4C03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30397A-44BE-45A0-B275-29E860D6C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345D38-A95D-4C0F-B680-DD9842A3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35250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38E587-A6C4-49C0-8F54-8FFEC152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052B4D-479C-4DF4-B7F8-C02CB4FAF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9230B5-CD93-4D70-91C7-2975A18A2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FDC16A-784B-4334-9C85-2CB27FF0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5FDCA1-5B68-4918-A5F5-B9B2C12DE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90413C-E098-4CC4-85D8-4C93A404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99501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E8AC4F-56C2-46B2-B155-1973B9AE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5C4CFE-2FD5-430F-82D5-A86860AF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59B1B2-3E73-4129-BA01-B12B420B5C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D81EB-E254-483A-BEB0-3E7231B7D216}" type="datetimeFigureOut">
              <a:rPr lang="cs-CZ" smtClean="0"/>
              <a:t>08.04.2022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7AC197-AA6C-417E-9254-C24542DA4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C92049-ABEC-4AEA-A434-17FE974A8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DA1B0-5813-4E6B-8CCF-C0C38CA55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90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gy.cz/novinky/den-zem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t24.ceskatelevize.cz/svet/1239905-madarsko-2010-zirave-tsunami-si-vzalo-10-zivotu" TargetMode="External"/><Relationship Id="rId13" Type="http://schemas.openxmlformats.org/officeDocument/2006/relationships/hyperlink" Target="https://ct24.ceskatelevize.cz/svet/1310892-ekologicke-katastrofe-v-madarsku-slo-zabranit" TargetMode="External"/><Relationship Id="rId18" Type="http://schemas.openxmlformats.org/officeDocument/2006/relationships/hyperlink" Target="https://cs.wikipedia.org/wiki/&#218;nik_kyanidu_v_Baia_Mare#Protr%C5%BEen%C3%AD_hr%C3%A1ze" TargetMode="External"/><Relationship Id="rId26" Type="http://schemas.openxmlformats.org/officeDocument/2006/relationships/hyperlink" Target="https://earthworks.org/issues/cyanide/" TargetMode="External"/><Relationship Id="rId3" Type="http://schemas.openxmlformats.org/officeDocument/2006/relationships/hyperlink" Target="https://ekolist.cz/cz/publicistika/rozhovory/stal-jsem-v-uplne-mrtve-rece-vzpomina-premysl-soldan-na-kyanidovou-havarii-v-baia-mare" TargetMode="External"/><Relationship Id="rId21" Type="http://schemas.openxmlformats.org/officeDocument/2006/relationships/hyperlink" Target="https://upload.wikimedia.org/wikipedia/commons/thumb/1/11/Bauxite_h%C3%A9rault.JPG/1280px-Bauxite_h%C3%A9rault.JPG" TargetMode="External"/><Relationship Id="rId7" Type="http://schemas.openxmlformats.org/officeDocument/2006/relationships/hyperlink" Target="https://cs.wikipedia.org/wiki/Protr%C5%BEen%C3%AD_hr%C3%A1ze_odkali%C5%A1t%C4%9B_u_Ajky" TargetMode="External"/><Relationship Id="rId12" Type="http://schemas.openxmlformats.org/officeDocument/2006/relationships/hyperlink" Target="https://zahranicni.hn.cz/c1-46834840-ekologicka-katastrofa-v-madarsku-jedovaty-kal-dale-unika-hlinikarna-se-haji" TargetMode="External"/><Relationship Id="rId17" Type="http://schemas.openxmlformats.org/officeDocument/2006/relationships/hyperlink" Target="http://news.bbc.co.uk/2/hi/programmes/correspondent/755780.stm" TargetMode="External"/><Relationship Id="rId25" Type="http://schemas.openxmlformats.org/officeDocument/2006/relationships/hyperlink" Target="https://www.science.org/content/article/red-mud-piling-can-scientists-figure-out-what-do-it" TargetMode="External"/><Relationship Id="rId2" Type="http://schemas.openxmlformats.org/officeDocument/2006/relationships/hyperlink" Target="https://www.pngegg.com/cs" TargetMode="External"/><Relationship Id="rId16" Type="http://schemas.openxmlformats.org/officeDocument/2006/relationships/hyperlink" Target="https://mapy.cz/zakladni?x=23.4583993&amp;y=47.6220473&amp;z=12" TargetMode="External"/><Relationship Id="rId20" Type="http://schemas.openxmlformats.org/officeDocument/2006/relationships/hyperlink" Target="https://web.vscht.cz/~paidarm/ACHP/prezentace/ACHP_e6.pdf" TargetMode="External"/><Relationship Id="rId29" Type="http://schemas.openxmlformats.org/officeDocument/2006/relationships/hyperlink" Target="https://en.wikipedia.org/wiki/Ajka_alumina_plant_accid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rozhlas.cz/zpravy-svet/za-ekologickou-havarii-v-madarsku-je-zrejme-lidska-chyba_201010061336_lmanouro" TargetMode="External"/><Relationship Id="rId11" Type="http://schemas.openxmlformats.org/officeDocument/2006/relationships/hyperlink" Target="https://cs.wikipedia.org/wiki/Protr&#382;en&#237;_hr&#225;ze_odkali&#353;t&#283;_u_Ajky#Pozad%C3%AD" TargetMode="External"/><Relationship Id="rId24" Type="http://schemas.openxmlformats.org/officeDocument/2006/relationships/hyperlink" Target="https://upload.wikimedia.org/wikipedia/commons/thumb/5/58/GHS-pictogram-skull.svg/225px-GHS-pictogram-skull.svg.png" TargetMode="External"/><Relationship Id="rId32" Type="http://schemas.openxmlformats.org/officeDocument/2006/relationships/hyperlink" Target="https://investice.finance.cz/527273-vyhody-investovani-do-zlata/" TargetMode="External"/><Relationship Id="rId5" Type="http://schemas.openxmlformats.org/officeDocument/2006/relationships/hyperlink" Target="https://cs.wikipedia.org/wiki/%C3%9Anik_kyanidu_v_Baia_Mare" TargetMode="External"/><Relationship Id="rId15" Type="http://schemas.openxmlformats.org/officeDocument/2006/relationships/hyperlink" Target="https://zahranicni.hn.cz/c1-46901330-jedovaty-kal-zasahl-dunaj-nema-cenu-obnovovat-zamorene-vsi-rika-orban" TargetMode="External"/><Relationship Id="rId23" Type="http://schemas.openxmlformats.org/officeDocument/2006/relationships/hyperlink" Target="https://upload.wikimedia.org/wikipedia/commons/thumb/a/a1/GHS-pictogram-acid.svg/225px-GHS-pictogram-acid.svg.png" TargetMode="External"/><Relationship Id="rId28" Type="http://schemas.openxmlformats.org/officeDocument/2006/relationships/hyperlink" Target="https://en.wikipedia.org/wiki/2000_Baia_Mare_cyanide_spill" TargetMode="External"/><Relationship Id="rId10" Type="http://schemas.openxmlformats.org/officeDocument/2006/relationships/hyperlink" Target="https://galeria.cdn.index.hu/belfold/2010/10/05/legifelvetelek_az_atszakadt_gatrol/1718033_d7d806c85f73ce47d49999647b0ef533_q.jpg" TargetMode="External"/><Relationship Id="rId19" Type="http://schemas.openxmlformats.org/officeDocument/2006/relationships/hyperlink" Target="https://ekolist.cz/cz/zpravodajstvi/zpravy/kyanid-znicil-pred-20-lety-ve-dvou-rekach-vetsinu-flory-i-fauny" TargetMode="External"/><Relationship Id="rId31" Type="http://schemas.openxmlformats.org/officeDocument/2006/relationships/hyperlink" Target="http://sitenou.filadelfiabm.ro/misiune/" TargetMode="External"/><Relationship Id="rId4" Type="http://schemas.openxmlformats.org/officeDocument/2006/relationships/hyperlink" Target="https://ct24.ceskatelevize.cz/veda/3040485-kyanidovy-cernobyl-nicil-pred-20-lety-zivot-v-rekach-o-praci-pripravil-i-rybare" TargetMode="External"/><Relationship Id="rId9" Type="http://schemas.openxmlformats.org/officeDocument/2006/relationships/hyperlink" Target="https://www.pigy.cz/wp-content/uploads/2018/04/den-zem%C4%9B_900x490.jpg" TargetMode="External"/><Relationship Id="rId14" Type="http://schemas.openxmlformats.org/officeDocument/2006/relationships/hyperlink" Target="https://ct24.ceskatelevize.cz/svet/1312237-jedovaty-kal-uz-je-v-dunaji" TargetMode="External"/><Relationship Id="rId22" Type="http://schemas.openxmlformats.org/officeDocument/2006/relationships/hyperlink" Target="https://emergency.cdc.gov/agent/cyanide/basics/facts.asp" TargetMode="External"/><Relationship Id="rId27" Type="http://schemas.openxmlformats.org/officeDocument/2006/relationships/hyperlink" Target="https://mapio.net/wiki/Q386799-cs/" TargetMode="External"/><Relationship Id="rId30" Type="http://schemas.openxmlformats.org/officeDocument/2006/relationships/hyperlink" Target="https://www.topky.sk/cl/13/1453223/Najvacsia-ekologicka-katastrofa-od-Cernobylu--Odrovnala-strednu-a-vychodnu-Europu-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3455E7D-0194-4077-922A-AA294A09A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754" r="359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F92C2E-4864-4997-ADD8-20540B2F8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Ekologické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katastrofy</a:t>
            </a:r>
            <a:r>
              <a:rPr lang="cs-CZ" dirty="0">
                <a:solidFill>
                  <a:srgbClr val="FFFFFF"/>
                </a:solidFill>
              </a:rPr>
              <a:t/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sz="4800" dirty="0">
                <a:solidFill>
                  <a:srgbClr val="FFFFFF"/>
                </a:solidFill>
              </a:rPr>
              <a:t>Maďarsko - město </a:t>
            </a:r>
            <a:r>
              <a:rPr lang="cs-CZ" sz="4800" dirty="0" err="1">
                <a:solidFill>
                  <a:srgbClr val="FFFFFF"/>
                </a:solidFill>
              </a:rPr>
              <a:t>Ajka</a:t>
            </a:r>
            <a:r>
              <a:rPr lang="cs-CZ" sz="4800" dirty="0">
                <a:solidFill>
                  <a:srgbClr val="FFFFFF"/>
                </a:solidFill>
              </a:rPr>
              <a:t/>
            </a:r>
            <a:br>
              <a:rPr lang="cs-CZ" sz="4800" dirty="0">
                <a:solidFill>
                  <a:srgbClr val="FFFFFF"/>
                </a:solidFill>
              </a:rPr>
            </a:br>
            <a:r>
              <a:rPr lang="cs-CZ" sz="4800" dirty="0">
                <a:solidFill>
                  <a:srgbClr val="FFFFFF"/>
                </a:solidFill>
              </a:rPr>
              <a:t>Rumunsko - město </a:t>
            </a:r>
            <a:r>
              <a:rPr lang="cs-CZ" sz="4800" dirty="0" err="1">
                <a:solidFill>
                  <a:srgbClr val="FFFFFF"/>
                </a:solidFill>
              </a:rPr>
              <a:t>Baia</a:t>
            </a:r>
            <a:r>
              <a:rPr lang="cs-CZ" sz="4800" dirty="0">
                <a:solidFill>
                  <a:srgbClr val="FFFFFF"/>
                </a:solidFill>
              </a:rPr>
              <a:t> Mare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DA61B53-1012-4E67-8FB0-FBD7327DA503}"/>
              </a:ext>
            </a:extLst>
          </p:cNvPr>
          <p:cNvSpPr txBox="1"/>
          <p:nvPr/>
        </p:nvSpPr>
        <p:spPr>
          <a:xfrm>
            <a:off x="6781800" y="6488668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latin typeface="+mj-lt"/>
              </a:rPr>
              <a:t>Helena Fojtíková, Beáta Havelková, Šárka Litvínová 4.E</a:t>
            </a:r>
          </a:p>
        </p:txBody>
      </p:sp>
    </p:spTree>
    <p:extLst>
      <p:ext uri="{BB962C8B-B14F-4D97-AF65-F5344CB8AC3E}">
        <p14:creationId xmlns:p14="http://schemas.microsoft.com/office/powerpoint/2010/main" val="1744815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82585DE-B7C0-490D-9D48-04623BDFFAD3}"/>
              </a:ext>
            </a:extLst>
          </p:cNvPr>
          <p:cNvSpPr txBox="1"/>
          <p:nvPr/>
        </p:nvSpPr>
        <p:spPr>
          <a:xfrm>
            <a:off x="323849" y="428232"/>
            <a:ext cx="115443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>
                <a:hlinkClick r:id="rId2"/>
              </a:rPr>
              <a:t>https://www.pngegg.com/cs</a:t>
            </a:r>
            <a:endParaRPr lang="cs-CZ" sz="1300" dirty="0"/>
          </a:p>
          <a:p>
            <a:r>
              <a:rPr lang="cs-CZ" sz="1300" dirty="0">
                <a:hlinkClick r:id="rId3"/>
              </a:rPr>
              <a:t>https://ekolist.cz/cz/publicistika/rozhovory/stal-jsem-v-uplne-mrtve-rece-vzpomina-premysl-soldan-na-kyanidovou-havarii-v-baia-mare</a:t>
            </a:r>
            <a:endParaRPr lang="cs-CZ" sz="1300" dirty="0"/>
          </a:p>
          <a:p>
            <a:r>
              <a:rPr lang="cs-CZ" sz="1300" dirty="0">
                <a:hlinkClick r:id="rId4"/>
              </a:rPr>
              <a:t>https://ct24.ceskatelevize.cz/veda/3040485-kyanidovy-cernobyl-nicil-pred-20-lety-zivot-v-rekach-o-praci-pripravil-i-rybare</a:t>
            </a:r>
            <a:endParaRPr lang="cs-CZ" sz="1300" dirty="0"/>
          </a:p>
          <a:p>
            <a:r>
              <a:rPr lang="cs-CZ" sz="1300" dirty="0">
                <a:hlinkClick r:id="rId5"/>
              </a:rPr>
              <a:t>https://cs.wikipedia.org/wiki/%C3%9Anik_kyanidu_v_Baia_Mare</a:t>
            </a:r>
            <a:endParaRPr lang="cs-CZ" sz="1300" dirty="0"/>
          </a:p>
          <a:p>
            <a:r>
              <a:rPr lang="cs-CZ" sz="1300" dirty="0">
                <a:hlinkClick r:id="rId6"/>
              </a:rPr>
              <a:t>https://www.irozhlas.cz/zpravy-svet/za-ekologickou-havarii-v-madarsku-je-zrejme-lidska-chyba_201010061336_lmanouro</a:t>
            </a:r>
            <a:endParaRPr lang="cs-CZ" sz="1300" dirty="0"/>
          </a:p>
          <a:p>
            <a:r>
              <a:rPr lang="cs-CZ" sz="1300" dirty="0">
                <a:hlinkClick r:id="rId7"/>
              </a:rPr>
              <a:t>https://cs.wikipedia.org/wiki/Protr%C5%BEen%C3%AD_hr%C3%A1ze_odkali%C5%A1t%C4%9B_u_Ajky</a:t>
            </a:r>
            <a:endParaRPr lang="cs-CZ" sz="1300" dirty="0"/>
          </a:p>
          <a:p>
            <a:r>
              <a:rPr lang="cs-CZ" sz="1300" dirty="0">
                <a:hlinkClick r:id="rId8"/>
              </a:rPr>
              <a:t>https://ct24.ceskatelevize.cz/svet/1239905-madarsko-2010-zirave-tsunami-si-vzalo-10-zivotu</a:t>
            </a:r>
            <a:endParaRPr lang="cs-CZ" sz="1300" dirty="0"/>
          </a:p>
          <a:p>
            <a:r>
              <a:rPr lang="cs-CZ" sz="1300" dirty="0">
                <a:hlinkClick r:id="rId9"/>
              </a:rPr>
              <a:t>https://www.pigy.cz/wp-content/uploads/2018/04/den-zem%C4%9B_900x490.jpg</a:t>
            </a:r>
            <a:endParaRPr lang="cs-CZ" sz="1300" dirty="0"/>
          </a:p>
          <a:p>
            <a:pPr lvl="0"/>
            <a:r>
              <a:rPr lang="es-ES" sz="1300" dirty="0">
                <a:hlinkClick r:id="rId10"/>
              </a:rPr>
              <a:t>https://galeria.cdn.index.hu/belfold/2010/10/05/legifelvetelek_az_atszakadt_gatrol/1718033_d7d806c85f73ce47d49999647b0ef533_q.jpg</a:t>
            </a:r>
            <a:endParaRPr lang="cs-CZ" sz="1300" dirty="0"/>
          </a:p>
          <a:p>
            <a:pPr lvl="0"/>
            <a:r>
              <a:rPr lang="es-ES" sz="1300" dirty="0">
                <a:hlinkClick r:id="rId11"/>
              </a:rPr>
              <a:t>https://cs.wikipedia.org/wiki/Protr%C5%BEen%C3%AD_hr%C3%A1ze_odkali%C5%A1t%C4%9B_u_Ajky#Pozad%C3%AD</a:t>
            </a:r>
            <a:endParaRPr lang="cs-CZ" sz="1300" dirty="0"/>
          </a:p>
          <a:p>
            <a:pPr lvl="0"/>
            <a:r>
              <a:rPr lang="cs-CZ" sz="1300" dirty="0">
                <a:hlinkClick r:id="rId12"/>
              </a:rPr>
              <a:t>https://zahranicni.hn.cz/c1-46834840-ekologicka-katastrofa-v-madarsku-jedovaty-kal-dale-unika-hlinikarna-se-haji</a:t>
            </a:r>
            <a:endParaRPr lang="cs-CZ" sz="1300" dirty="0"/>
          </a:p>
          <a:p>
            <a:pPr lvl="0"/>
            <a:r>
              <a:rPr lang="cs-CZ" sz="1300" dirty="0">
                <a:hlinkClick r:id="rId13"/>
              </a:rPr>
              <a:t>https://ct24.ceskatelevize.cz/svet/1310892-ekologicke-katastrofe-v-madarsku-slo-zabranit</a:t>
            </a:r>
            <a:endParaRPr lang="cs-CZ" sz="1300" dirty="0"/>
          </a:p>
          <a:p>
            <a:pPr lvl="0"/>
            <a:r>
              <a:rPr lang="cs-CZ" sz="1300" dirty="0">
                <a:hlinkClick r:id="rId14"/>
              </a:rPr>
              <a:t>irozhlas.cz/</a:t>
            </a:r>
            <a:r>
              <a:rPr lang="cs-CZ" sz="1300" dirty="0" err="1">
                <a:hlinkClick r:id="rId14"/>
              </a:rPr>
              <a:t>zpravy-svet</a:t>
            </a:r>
            <a:r>
              <a:rPr lang="cs-CZ" sz="1300" dirty="0">
                <a:hlinkClick r:id="rId14"/>
              </a:rPr>
              <a:t>/toxicky-kal-z-madarske-hlinikarny-zpusobil-nevidanou-katastrofu_201010051946_mhromadka</a:t>
            </a:r>
          </a:p>
          <a:p>
            <a:pPr lvl="0"/>
            <a:r>
              <a:rPr lang="cs-CZ" sz="1300" dirty="0">
                <a:hlinkClick r:id="rId14"/>
              </a:rPr>
              <a:t>https://ct24.ceskatelevize.cz/svet/1312237-jedovaty-kal-uz-je-v-dunaji</a:t>
            </a:r>
            <a:endParaRPr lang="cs-CZ" sz="1300" dirty="0"/>
          </a:p>
          <a:p>
            <a:pPr lvl="0"/>
            <a:r>
              <a:rPr lang="cs-CZ" sz="1300" dirty="0">
                <a:hlinkClick r:id="rId15"/>
              </a:rPr>
              <a:t>https://zahranicni.hn.cz/c1-46901330-jedovaty-kal-zasahl-dunaj-nema-cenu-obnovovat-zamorene-vsi-rika-orban</a:t>
            </a:r>
            <a:endParaRPr lang="cs-CZ" sz="1300" dirty="0"/>
          </a:p>
          <a:p>
            <a:pPr marL="0" lvl="0" indent="0">
              <a:buNone/>
            </a:pPr>
            <a:r>
              <a:rPr lang="es-ES" sz="1300" dirty="0">
                <a:hlinkClick r:id="rId16"/>
              </a:rPr>
              <a:t>https://mapy.cz/zakladni?x=23.4583993&amp;y=47.6220473&amp;z=12</a:t>
            </a:r>
            <a:endParaRPr lang="cs-CZ" sz="1300" dirty="0"/>
          </a:p>
          <a:p>
            <a:pPr marL="0" lvl="0" indent="0">
              <a:buNone/>
            </a:pPr>
            <a:r>
              <a:rPr lang="es-ES" sz="1300" dirty="0">
                <a:hlinkClick r:id="rId17"/>
              </a:rPr>
              <a:t>http://news.bbc.co.uk/2/hi/programmes/correspondent/755780.stm</a:t>
            </a:r>
            <a:endParaRPr lang="cs-CZ" sz="1300" dirty="0"/>
          </a:p>
          <a:p>
            <a:pPr marL="0" lvl="0" indent="0">
              <a:buNone/>
            </a:pPr>
            <a:r>
              <a:rPr lang="es-ES" sz="1300" dirty="0">
                <a:hlinkClick r:id="rId18"/>
              </a:rPr>
              <a:t>https://cs.wikipedia.org/wiki/%C3%9Anik_kyanidu_v_Baia_Mare#Protr%C5%BEen%C3%AD_hr%C3%A1ze</a:t>
            </a:r>
            <a:endParaRPr lang="cs-CZ" sz="1300" dirty="0"/>
          </a:p>
          <a:p>
            <a:pPr marL="0" lvl="0" indent="0">
              <a:buNone/>
            </a:pPr>
            <a:r>
              <a:rPr lang="es-ES" sz="1300" dirty="0">
                <a:hlinkClick r:id="rId19"/>
              </a:rPr>
              <a:t>https://ekolist.cz/cz/zpravodajstvi/zpravy/kyanid-znicil-pred-20-lety-ve-dvou-rekach-vetsinu-flory-i-fauny</a:t>
            </a:r>
            <a:endParaRPr lang="cs-CZ" sz="1300" dirty="0"/>
          </a:p>
          <a:p>
            <a:r>
              <a:rPr lang="cs-CZ" sz="1300" dirty="0">
                <a:hlinkClick r:id="rId20"/>
              </a:rPr>
              <a:t>https://web.vscht.cz/~paidarm/ACHP/prezentace/ACHP_e6.pdf</a:t>
            </a:r>
            <a:endParaRPr lang="cs-CZ" sz="1300" dirty="0"/>
          </a:p>
          <a:p>
            <a:r>
              <a:rPr lang="cs-CZ" sz="1300" dirty="0">
                <a:hlinkClick r:id="rId21"/>
              </a:rPr>
              <a:t>https://upload.wikimedia.org/wikipedia/commons/thumb/1/11/Bauxite_h%C3%A9rault.JPG/1280px-Bauxite_h%C3%A9rault.JPG</a:t>
            </a:r>
            <a:endParaRPr lang="cs-CZ" sz="1300" dirty="0"/>
          </a:p>
          <a:p>
            <a:r>
              <a:rPr lang="cs-CZ" sz="1300" dirty="0">
                <a:hlinkClick r:id="rId22"/>
              </a:rPr>
              <a:t>https://emergency.cdc.gov/agent/cyanide/basics/facts.asp</a:t>
            </a:r>
            <a:endParaRPr lang="cs-CZ" sz="1300" dirty="0"/>
          </a:p>
          <a:p>
            <a:r>
              <a:rPr lang="cs-CZ" sz="1300" dirty="0">
                <a:hlinkClick r:id="rId23"/>
              </a:rPr>
              <a:t>https://upload.wikimedia.org/wikipedia/commons/thumb/a/a1/GHS-pictogram-acid.svg/225px-GHS-pictogram-acid.svg.png</a:t>
            </a:r>
            <a:endParaRPr lang="cs-CZ" sz="1300" dirty="0"/>
          </a:p>
          <a:p>
            <a:r>
              <a:rPr lang="cs-CZ" sz="1300" dirty="0">
                <a:hlinkClick r:id="rId24"/>
              </a:rPr>
              <a:t>https://upload.wikimedia.org/wikipedia/commons/thumb/5/58/GHS-pictogram-skull.svg/225px-GHS-pictogram-skull.svg.png</a:t>
            </a:r>
            <a:endParaRPr lang="cs-CZ" sz="1300" dirty="0"/>
          </a:p>
          <a:p>
            <a:r>
              <a:rPr lang="cs-CZ" sz="1300" dirty="0">
                <a:hlinkClick r:id="rId25"/>
              </a:rPr>
              <a:t>https://www.science.org/content/article/red-mud-piling-can-scientists-figure-out-what-do-it</a:t>
            </a:r>
            <a:endParaRPr lang="cs-CZ" sz="1300" dirty="0"/>
          </a:p>
          <a:p>
            <a:r>
              <a:rPr lang="cs-CZ" sz="1300" dirty="0">
                <a:hlinkClick r:id="rId26"/>
              </a:rPr>
              <a:t>https://earthworks.org/issues/cyanide/</a:t>
            </a:r>
            <a:endParaRPr lang="cs-CZ" sz="1300" dirty="0"/>
          </a:p>
          <a:p>
            <a:r>
              <a:rPr lang="cs-CZ" sz="1300" dirty="0">
                <a:hlinkClick r:id="rId27"/>
              </a:rPr>
              <a:t>https://mapio.net/wiki/Q386799-cs/</a:t>
            </a:r>
            <a:endParaRPr lang="cs-CZ" sz="1300" dirty="0"/>
          </a:p>
          <a:p>
            <a:r>
              <a:rPr lang="cs-CZ" sz="1300" dirty="0">
                <a:hlinkClick r:id="rId28"/>
              </a:rPr>
              <a:t>https://en.wikipedia.org/wiki/2000_Baia_Mare_cyanide_spill</a:t>
            </a:r>
            <a:endParaRPr lang="cs-CZ" sz="1300" dirty="0"/>
          </a:p>
          <a:p>
            <a:r>
              <a:rPr lang="cs-CZ" sz="1300" dirty="0">
                <a:hlinkClick r:id="rId29"/>
              </a:rPr>
              <a:t>https://en.wikipedia.org/wiki/Ajka_alumina_plant_accident</a:t>
            </a:r>
            <a:endParaRPr lang="cs-CZ" sz="1300" dirty="0"/>
          </a:p>
          <a:p>
            <a:r>
              <a:rPr lang="cs-CZ" sz="1300" dirty="0"/>
              <a:t> </a:t>
            </a:r>
            <a:r>
              <a:rPr lang="cs-CZ" sz="1300" dirty="0">
                <a:hlinkClick r:id="rId30"/>
              </a:rPr>
              <a:t>https://www.topky.sk/cl/13/1453223/Najvacsia-ekologicka-katastrofa-od-Cernobylu--Odrovnala-strednu-a-vychodnu-Europu-</a:t>
            </a:r>
            <a:endParaRPr lang="cs-CZ" sz="1300" dirty="0"/>
          </a:p>
          <a:p>
            <a:r>
              <a:rPr lang="cs-CZ" sz="1300" dirty="0">
                <a:hlinkClick r:id="rId31"/>
              </a:rPr>
              <a:t>http://sitenou.filadelfiabm.ro/misiune/</a:t>
            </a:r>
            <a:endParaRPr lang="cs-CZ" sz="1300" dirty="0"/>
          </a:p>
          <a:p>
            <a:r>
              <a:rPr lang="cs-CZ" sz="1300" dirty="0">
                <a:hlinkClick r:id="rId32"/>
              </a:rPr>
              <a:t>https://investice.finance.cz/527273-vyhody-investovani-do-zlata/</a:t>
            </a:r>
            <a:endParaRPr lang="cs-CZ" sz="1300" dirty="0"/>
          </a:p>
          <a:p>
            <a:endParaRPr lang="cs-CZ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AFC2E26-D0CE-4836-9BCC-9EA7833A8039}"/>
              </a:ext>
            </a:extLst>
          </p:cNvPr>
          <p:cNvSpPr txBox="1"/>
          <p:nvPr/>
        </p:nvSpPr>
        <p:spPr>
          <a:xfrm>
            <a:off x="4729162" y="142875"/>
            <a:ext cx="273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Zdroje informací a obrázků:</a:t>
            </a:r>
          </a:p>
        </p:txBody>
      </p:sp>
    </p:spTree>
    <p:extLst>
      <p:ext uri="{BB962C8B-B14F-4D97-AF65-F5344CB8AC3E}">
        <p14:creationId xmlns:p14="http://schemas.microsoft.com/office/powerpoint/2010/main" val="93531241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 descr="Obsah obrázku příroda&#10;&#10;Popis byl vytvořen automaticky">
            <a:extLst>
              <a:ext uri="{FF2B5EF4-FFF2-40B4-BE49-F238E27FC236}">
                <a16:creationId xmlns:a16="http://schemas.microsoft.com/office/drawing/2014/main" id="{101FAE7D-F23A-4802-8942-8C782FB0F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3" name="Obrázek 62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853A3418-7AFA-44AF-8684-1098B0946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5740990" y="3502223"/>
            <a:ext cx="6858000" cy="3429000"/>
          </a:xfrm>
          <a:prstGeom prst="rect">
            <a:avLst/>
          </a:prstGeom>
        </p:spPr>
      </p:pic>
      <p:pic>
        <p:nvPicPr>
          <p:cNvPr id="76" name="Obrázek 75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C84FDA92-45CF-400D-836E-B5DAB30C6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5378419" y="3495005"/>
            <a:ext cx="6858000" cy="3429000"/>
          </a:xfrm>
          <a:prstGeom prst="rect">
            <a:avLst/>
          </a:prstGeom>
        </p:spPr>
      </p:pic>
      <p:pic>
        <p:nvPicPr>
          <p:cNvPr id="77" name="Obrázek 76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2231D99A-700A-4094-A343-2A96AD7DA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4571492" y="3442449"/>
            <a:ext cx="6858000" cy="3429000"/>
          </a:xfrm>
          <a:prstGeom prst="rect">
            <a:avLst/>
          </a:prstGeom>
        </p:spPr>
      </p:pic>
      <p:pic>
        <p:nvPicPr>
          <p:cNvPr id="78" name="Obrázek 77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F3484C95-9C5E-466B-ADE0-948DEA315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4087306" y="3451659"/>
            <a:ext cx="6858000" cy="3429000"/>
          </a:xfrm>
          <a:prstGeom prst="rect">
            <a:avLst/>
          </a:prstGeom>
        </p:spPr>
      </p:pic>
      <p:pic>
        <p:nvPicPr>
          <p:cNvPr id="80" name="Obrázek 79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3DB94687-232C-4791-85A1-F8EE7B22D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3438311" y="3475369"/>
            <a:ext cx="6858000" cy="3429000"/>
          </a:xfrm>
          <a:prstGeom prst="rect">
            <a:avLst/>
          </a:prstGeom>
        </p:spPr>
      </p:pic>
      <p:pic>
        <p:nvPicPr>
          <p:cNvPr id="79" name="Obrázek 78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F40711A1-AAA0-4167-B19D-EF080AF5E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2548236" y="3461477"/>
            <a:ext cx="6858000" cy="3429000"/>
          </a:xfrm>
          <a:prstGeom prst="rect">
            <a:avLst/>
          </a:prstGeom>
        </p:spPr>
      </p:pic>
      <p:pic>
        <p:nvPicPr>
          <p:cNvPr id="81" name="Obrázek 80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260AA398-6E73-4AB7-B2D3-2891B6E4B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1633010" y="3502223"/>
            <a:ext cx="6858000" cy="3429000"/>
          </a:xfrm>
          <a:prstGeom prst="rect">
            <a:avLst/>
          </a:prstGeom>
        </p:spPr>
      </p:pic>
      <p:pic>
        <p:nvPicPr>
          <p:cNvPr id="82" name="Obrázek 81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BB4E0912-B02D-4782-B0B4-398017C50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-927656" y="3455733"/>
            <a:ext cx="6858000" cy="3429000"/>
          </a:xfrm>
          <a:prstGeom prst="rect">
            <a:avLst/>
          </a:prstGeom>
        </p:spPr>
      </p:pic>
      <p:pic>
        <p:nvPicPr>
          <p:cNvPr id="83" name="Obrázek 82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635D2C58-677B-40CD-A7D6-EA4360E59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31733" y="3449508"/>
            <a:ext cx="6858000" cy="3429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A93BC68-4C55-40C5-8BAF-D93510D77E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421" y="5005392"/>
            <a:ext cx="862445" cy="86244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4376E6F-CD9C-425F-AE84-957E76B25A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573" y="4320611"/>
            <a:ext cx="901877" cy="9018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CFEB4AB-8A7A-4045-84A7-5B18A4DEBC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7034">
            <a:off x="2930751" y="4180924"/>
            <a:ext cx="924864" cy="181791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17ED8F4-92AA-4D83-BE1F-7B7A68D37C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56" y="5914420"/>
            <a:ext cx="901877" cy="901877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16843C9C-2A29-49BD-9872-EE53AD778E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3408" y="5721492"/>
            <a:ext cx="1539659" cy="1539659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8C8CCAD7-90F4-496B-A765-97FCF5D7E5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22" y="5793192"/>
            <a:ext cx="1045548" cy="1045548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7877A7AD-28D3-439B-B5B6-5BD0E0294E2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966" flipH="1">
            <a:off x="4465077" y="5905662"/>
            <a:ext cx="820541" cy="161285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87C5EF4-3A09-4E0E-A236-21754F00BA9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43" y="2729936"/>
            <a:ext cx="1209083" cy="1209083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34520FFC-D133-421B-9158-23A480F80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9326" y="4167009"/>
            <a:ext cx="1209083" cy="120908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F8FA5F13-1556-454F-982D-64B221D36B2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6" y="5085775"/>
            <a:ext cx="397688" cy="397688"/>
          </a:xfrm>
          <a:prstGeom prst="rect">
            <a:avLst/>
          </a:prstGeom>
        </p:spPr>
      </p:pic>
      <p:grpSp>
        <p:nvGrpSpPr>
          <p:cNvPr id="36" name="Skupina 35">
            <a:extLst>
              <a:ext uri="{FF2B5EF4-FFF2-40B4-BE49-F238E27FC236}">
                <a16:creationId xmlns:a16="http://schemas.microsoft.com/office/drawing/2014/main" id="{342CE5EC-7B0B-46A5-BB08-066E2126A5F4}"/>
              </a:ext>
            </a:extLst>
          </p:cNvPr>
          <p:cNvGrpSpPr/>
          <p:nvPr/>
        </p:nvGrpSpPr>
        <p:grpSpPr>
          <a:xfrm>
            <a:off x="-6784036" y="469489"/>
            <a:ext cx="9329543" cy="7692596"/>
            <a:chOff x="-6784036" y="469489"/>
            <a:chExt cx="9329543" cy="7692596"/>
          </a:xfrm>
        </p:grpSpPr>
        <p:pic>
          <p:nvPicPr>
            <p:cNvPr id="29" name="Obrázek 28" descr="Obsah obrázku zeď, kámen, cihla, exteriér&#10;&#10;Popis byl vytvořen automaticky">
              <a:extLst>
                <a:ext uri="{FF2B5EF4-FFF2-40B4-BE49-F238E27FC236}">
                  <a16:creationId xmlns:a16="http://schemas.microsoft.com/office/drawing/2014/main" id="{7E0CEE9B-9092-433F-964E-42D788882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3175" y="1304085"/>
              <a:ext cx="6078682" cy="6858000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33" name="Obrázek 32" descr="Obsah obrázku zeď, kámen, cihla, exteriér&#10;&#10;Popis byl vytvořen automaticky">
              <a:extLst>
                <a:ext uri="{FF2B5EF4-FFF2-40B4-BE49-F238E27FC236}">
                  <a16:creationId xmlns:a16="http://schemas.microsoft.com/office/drawing/2014/main" id="{4C8CBAFE-8BA8-4063-9204-165FF648F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4036" y="469489"/>
              <a:ext cx="6078682" cy="685800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pic>
        <p:nvPicPr>
          <p:cNvPr id="50" name="Obrázek 49" descr="Obsah obrázku text&#10;&#10;Popis byl vytvořen automaticky">
            <a:extLst>
              <a:ext uri="{FF2B5EF4-FFF2-40B4-BE49-F238E27FC236}">
                <a16:creationId xmlns:a16="http://schemas.microsoft.com/office/drawing/2014/main" id="{A5EF57F8-B00D-4D93-AB16-03FBA84C0E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559" y="4305703"/>
            <a:ext cx="4595472" cy="4325871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48" name="Obrázek 47" descr="Obsah obrázku text, tmavé, světlo, objekt v exteriéru&#10;&#10;Popis byl vytvořen automaticky">
            <a:extLst>
              <a:ext uri="{FF2B5EF4-FFF2-40B4-BE49-F238E27FC236}">
                <a16:creationId xmlns:a16="http://schemas.microsoft.com/office/drawing/2014/main" id="{8A9F39F3-9D3A-4C42-882E-5475840A61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559" y="4061320"/>
            <a:ext cx="5157253" cy="6858000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52" name="Obrázek 51" descr="Obsah obrázku západ slunce, silueta&#10;&#10;Popis byl vytvořen automaticky">
            <a:extLst>
              <a:ext uri="{FF2B5EF4-FFF2-40B4-BE49-F238E27FC236}">
                <a16:creationId xmlns:a16="http://schemas.microsoft.com/office/drawing/2014/main" id="{0ABB078E-7949-4801-9131-36402505D4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0"/>
          <a:stretch/>
        </p:blipFill>
        <p:spPr>
          <a:xfrm>
            <a:off x="-1105855" y="4747993"/>
            <a:ext cx="2325383" cy="3598618"/>
          </a:xfrm>
          <a:prstGeom prst="irregularSeal2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0F2881-ACE9-4CEE-AAB3-4FD25E1E95F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079">
            <a:off x="4418258" y="6044954"/>
            <a:ext cx="1236384" cy="941712"/>
          </a:xfrm>
          <a:prstGeom prst="rect">
            <a:avLst/>
          </a:prstGeom>
        </p:spPr>
      </p:pic>
      <p:pic>
        <p:nvPicPr>
          <p:cNvPr id="85" name="Obrázek 84">
            <a:extLst>
              <a:ext uri="{FF2B5EF4-FFF2-40B4-BE49-F238E27FC236}">
                <a16:creationId xmlns:a16="http://schemas.microsoft.com/office/drawing/2014/main" id="{87E3B526-72B1-4558-B7B7-C8D3556123B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9406">
            <a:off x="1677926" y="5633398"/>
            <a:ext cx="1236384" cy="941712"/>
          </a:xfrm>
          <a:prstGeom prst="rect">
            <a:avLst/>
          </a:prstGeom>
        </p:spPr>
      </p:pic>
      <p:pic>
        <p:nvPicPr>
          <p:cNvPr id="86" name="Obrázek 85">
            <a:extLst>
              <a:ext uri="{FF2B5EF4-FFF2-40B4-BE49-F238E27FC236}">
                <a16:creationId xmlns:a16="http://schemas.microsoft.com/office/drawing/2014/main" id="{9649F0A3-A739-4E4C-A6AE-23F7651B569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2212">
            <a:off x="2411256" y="4421583"/>
            <a:ext cx="1236384" cy="941712"/>
          </a:xfrm>
          <a:prstGeom prst="rect">
            <a:avLst/>
          </a:prstGeom>
        </p:spPr>
      </p:pic>
      <p:pic>
        <p:nvPicPr>
          <p:cNvPr id="87" name="Obrázek 86">
            <a:extLst>
              <a:ext uri="{FF2B5EF4-FFF2-40B4-BE49-F238E27FC236}">
                <a16:creationId xmlns:a16="http://schemas.microsoft.com/office/drawing/2014/main" id="{CD4E0409-E6C2-43B5-A223-A68292B5CE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4332">
            <a:off x="2787541" y="5347681"/>
            <a:ext cx="2023878" cy="1541520"/>
          </a:xfrm>
          <a:prstGeom prst="rect">
            <a:avLst/>
          </a:prstGeom>
        </p:spPr>
      </p:pic>
      <p:pic>
        <p:nvPicPr>
          <p:cNvPr id="88" name="Obrázek 87">
            <a:extLst>
              <a:ext uri="{FF2B5EF4-FFF2-40B4-BE49-F238E27FC236}">
                <a16:creationId xmlns:a16="http://schemas.microsoft.com/office/drawing/2014/main" id="{80BBC622-118B-4E95-B6B7-CFF7E3C874B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9406">
            <a:off x="1609059" y="4768742"/>
            <a:ext cx="1054243" cy="802981"/>
          </a:xfrm>
          <a:prstGeom prst="rect">
            <a:avLst/>
          </a:prstGeom>
        </p:spPr>
      </p:pic>
      <p:pic>
        <p:nvPicPr>
          <p:cNvPr id="89" name="Obrázek 88">
            <a:extLst>
              <a:ext uri="{FF2B5EF4-FFF2-40B4-BE49-F238E27FC236}">
                <a16:creationId xmlns:a16="http://schemas.microsoft.com/office/drawing/2014/main" id="{F4C812FB-3E8E-46CC-95D5-364FEB6D54E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2640">
            <a:off x="1057925" y="4523967"/>
            <a:ext cx="1236384" cy="941712"/>
          </a:xfrm>
          <a:prstGeom prst="rect">
            <a:avLst/>
          </a:prstGeom>
        </p:spPr>
      </p:pic>
      <p:pic>
        <p:nvPicPr>
          <p:cNvPr id="90" name="Obrázek 89">
            <a:extLst>
              <a:ext uri="{FF2B5EF4-FFF2-40B4-BE49-F238E27FC236}">
                <a16:creationId xmlns:a16="http://schemas.microsoft.com/office/drawing/2014/main" id="{D7656CC2-D60B-4096-8AE0-1300A6EC04C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9406">
            <a:off x="3635848" y="3872086"/>
            <a:ext cx="1236384" cy="941712"/>
          </a:xfrm>
          <a:prstGeom prst="rect">
            <a:avLst/>
          </a:prstGeom>
        </p:spPr>
      </p:pic>
      <p:pic>
        <p:nvPicPr>
          <p:cNvPr id="91" name="Obrázek 90">
            <a:extLst>
              <a:ext uri="{FF2B5EF4-FFF2-40B4-BE49-F238E27FC236}">
                <a16:creationId xmlns:a16="http://schemas.microsoft.com/office/drawing/2014/main" id="{95AD2AEC-4555-4D10-8351-E5BBCB2457E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2269">
            <a:off x="5522525" y="5845110"/>
            <a:ext cx="1236384" cy="941712"/>
          </a:xfrm>
          <a:prstGeom prst="rect">
            <a:avLst/>
          </a:prstGeom>
        </p:spPr>
      </p:pic>
      <p:pic>
        <p:nvPicPr>
          <p:cNvPr id="92" name="Obrázek 91">
            <a:extLst>
              <a:ext uri="{FF2B5EF4-FFF2-40B4-BE49-F238E27FC236}">
                <a16:creationId xmlns:a16="http://schemas.microsoft.com/office/drawing/2014/main" id="{1A9DB4FB-D4D3-4C2F-8AFC-98E2CF1CA13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9406">
            <a:off x="5490351" y="4926088"/>
            <a:ext cx="1236384" cy="941712"/>
          </a:xfrm>
          <a:prstGeom prst="rect">
            <a:avLst/>
          </a:prstGeom>
        </p:spPr>
      </p:pic>
      <p:pic>
        <p:nvPicPr>
          <p:cNvPr id="93" name="Obrázek 92">
            <a:extLst>
              <a:ext uri="{FF2B5EF4-FFF2-40B4-BE49-F238E27FC236}">
                <a16:creationId xmlns:a16="http://schemas.microsoft.com/office/drawing/2014/main" id="{9AC08CC1-74D0-418C-AE6A-57D0DEA0530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9406">
            <a:off x="4650696" y="4343867"/>
            <a:ext cx="1236384" cy="941712"/>
          </a:xfrm>
          <a:prstGeom prst="rect">
            <a:avLst/>
          </a:prstGeom>
        </p:spPr>
      </p:pic>
      <p:sp>
        <p:nvSpPr>
          <p:cNvPr id="96" name="Nadpis 1">
            <a:extLst>
              <a:ext uri="{FF2B5EF4-FFF2-40B4-BE49-F238E27FC236}">
                <a16:creationId xmlns:a16="http://schemas.microsoft.com/office/drawing/2014/main" id="{4A2E4E4C-EA82-4707-8531-40FF9F1C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29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Protržení hráze u města </a:t>
            </a:r>
            <a:r>
              <a:rPr lang="cs-CZ" dirty="0" err="1"/>
              <a:t>Ajky</a:t>
            </a:r>
            <a:r>
              <a:rPr lang="cs-CZ" dirty="0"/>
              <a:t> v Maďarsku</a:t>
            </a:r>
          </a:p>
        </p:txBody>
      </p:sp>
      <p:pic>
        <p:nvPicPr>
          <p:cNvPr id="97" name="Picture 2" descr="Maďarsko 2010: Žíravé tsunami si vzalo 10 životů — ČT24 — Česká televize">
            <a:extLst>
              <a:ext uri="{FF2B5EF4-FFF2-40B4-BE49-F238E27FC236}">
                <a16:creationId xmlns:a16="http://schemas.microsoft.com/office/drawing/2014/main" id="{26CB3E33-1E7A-4BC8-8ACD-04F543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77" y="4320611"/>
            <a:ext cx="4515192" cy="252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D4BBBED-12C7-4A61-9FCF-2ABB11A866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0570" y="1327069"/>
            <a:ext cx="5346184" cy="29461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A4C93-46C3-4FF3-875F-7B5AC0F14F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959" y="1425258"/>
            <a:ext cx="3374706" cy="20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57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25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7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65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9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150"/>
                            </p:stCondLst>
                            <p:childTnLst>
                              <p:par>
                                <p:cTn id="10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" presetClass="exit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" presetClass="exit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300"/>
                            </p:stCondLst>
                            <p:childTnLst>
                              <p:par>
                                <p:cTn id="1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3300"/>
                            </p:stCondLst>
                            <p:childTnLst>
                              <p:par>
                                <p:cTn id="1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4300"/>
                            </p:stCondLst>
                            <p:childTnLst>
                              <p:par>
                                <p:cTn id="1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4800"/>
                            </p:stCondLst>
                            <p:childTnLst>
                              <p:par>
                                <p:cTn id="1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21A66-23B0-4552-9AAC-E2E9C10992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0674" y="174172"/>
            <a:ext cx="3922751" cy="698500"/>
          </a:xfrm>
        </p:spPr>
        <p:txBody>
          <a:bodyPr>
            <a:normAutofit/>
          </a:bodyPr>
          <a:lstStyle/>
          <a:p>
            <a:r>
              <a:rPr lang="cs-CZ" dirty="0"/>
              <a:t>Výroba hliníku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D4FA26-81E5-4B0D-BFFE-D0655D93F3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6846" y="970756"/>
            <a:ext cx="10515600" cy="4351338"/>
          </a:xfrm>
        </p:spPr>
        <p:txBody>
          <a:bodyPr/>
          <a:lstStyle/>
          <a:p>
            <a:r>
              <a:rPr lang="cs-CZ" sz="2000" b="1" dirty="0">
                <a:latin typeface="+mj-lt"/>
              </a:rPr>
              <a:t>Bauxit</a:t>
            </a:r>
            <a:r>
              <a:rPr lang="cs-CZ" sz="2000" dirty="0">
                <a:latin typeface="+mj-lt"/>
              </a:rPr>
              <a:t> (směs minerálů s obsahem Al</a:t>
            </a:r>
            <a:r>
              <a:rPr lang="cs-CZ" sz="2000" baseline="-25000" dirty="0">
                <a:latin typeface="+mj-lt"/>
              </a:rPr>
              <a:t>2</a:t>
            </a:r>
            <a:r>
              <a:rPr lang="cs-CZ" sz="2000" dirty="0">
                <a:latin typeface="+mj-lt"/>
              </a:rPr>
              <a:t>O</a:t>
            </a:r>
            <a:r>
              <a:rPr lang="cs-CZ" sz="2000" baseline="-25000" dirty="0">
                <a:latin typeface="+mj-lt"/>
              </a:rPr>
              <a:t>3</a:t>
            </a:r>
            <a:r>
              <a:rPr lang="cs-CZ" sz="2000" dirty="0">
                <a:latin typeface="+mj-lt"/>
              </a:rPr>
              <a:t> . 2H</a:t>
            </a:r>
            <a:r>
              <a:rPr lang="cs-CZ" sz="2000" baseline="-25000" dirty="0">
                <a:latin typeface="+mj-lt"/>
              </a:rPr>
              <a:t>2</a:t>
            </a:r>
            <a:r>
              <a:rPr lang="cs-CZ" sz="2000" dirty="0">
                <a:latin typeface="+mj-lt"/>
              </a:rPr>
              <a:t>O, Al(OH)</a:t>
            </a:r>
            <a:r>
              <a:rPr lang="cs-CZ" sz="2000" baseline="-25000" dirty="0">
                <a:latin typeface="+mj-lt"/>
              </a:rPr>
              <a:t>3,</a:t>
            </a:r>
            <a:r>
              <a:rPr lang="cs-CZ" sz="2000" dirty="0">
                <a:latin typeface="+mj-lt"/>
              </a:rPr>
              <a:t> oxidy železa + další minerály) je významná ruda hliníku</a:t>
            </a:r>
          </a:p>
          <a:p>
            <a:r>
              <a:rPr lang="cs-CZ" sz="2000" b="1" dirty="0">
                <a:latin typeface="+mj-lt"/>
              </a:rPr>
              <a:t>Bayerovým procesem</a:t>
            </a:r>
            <a:r>
              <a:rPr lang="cs-CZ" sz="2000" dirty="0">
                <a:latin typeface="+mj-lt"/>
              </a:rPr>
              <a:t> se z bauxitu získává oxid hlinitý</a:t>
            </a:r>
          </a:p>
          <a:p>
            <a:r>
              <a:rPr lang="cs-CZ" sz="2000" dirty="0">
                <a:latin typeface="+mj-lt"/>
              </a:rPr>
              <a:t>Kal se skladuje v odkalištích – velké nádrže s betonovými hrázemi</a:t>
            </a:r>
          </a:p>
          <a:p>
            <a:r>
              <a:rPr lang="cs-CZ" sz="2000" dirty="0">
                <a:latin typeface="+mj-lt"/>
              </a:rPr>
              <a:t>Vedlejším produktem je tzv. </a:t>
            </a:r>
            <a:r>
              <a:rPr lang="cs-CZ" sz="2000" b="1" dirty="0">
                <a:latin typeface="+mj-lt"/>
              </a:rPr>
              <a:t>červený kal</a:t>
            </a:r>
            <a:r>
              <a:rPr lang="cs-CZ" sz="2000" dirty="0">
                <a:latin typeface="+mj-lt"/>
              </a:rPr>
              <a:t>, ten obsahuje: </a:t>
            </a:r>
          </a:p>
          <a:p>
            <a:pPr lvl="1"/>
            <a:r>
              <a:rPr lang="cs-CZ" sz="2000" dirty="0">
                <a:latin typeface="+mj-lt"/>
              </a:rPr>
              <a:t>Oxidy železa – hlavní složka kalu, udávají jeho typickou barvu</a:t>
            </a:r>
          </a:p>
          <a:p>
            <a:pPr lvl="1"/>
            <a:r>
              <a:rPr lang="cs-CZ" sz="2000" dirty="0">
                <a:latin typeface="+mj-lt"/>
              </a:rPr>
              <a:t>Hydroxid sodný (</a:t>
            </a:r>
            <a:r>
              <a:rPr lang="cs-CZ" sz="2000" dirty="0" err="1">
                <a:latin typeface="+mj-lt"/>
              </a:rPr>
              <a:t>NaOH</a:t>
            </a:r>
            <a:r>
              <a:rPr lang="cs-CZ" sz="2000" dirty="0">
                <a:latin typeface="+mj-lt"/>
              </a:rPr>
              <a:t>) – silně zásaditá žíravá sloučenina</a:t>
            </a:r>
          </a:p>
          <a:p>
            <a:pPr lvl="1"/>
            <a:r>
              <a:rPr lang="cs-CZ" sz="2000" dirty="0">
                <a:latin typeface="+mj-lt"/>
              </a:rPr>
              <a:t>Další vedlejší složky bauxitu (SiO</a:t>
            </a:r>
            <a:r>
              <a:rPr lang="cs-CZ" sz="2000" baseline="-25000" dirty="0">
                <a:latin typeface="+mj-lt"/>
              </a:rPr>
              <a:t>2</a:t>
            </a:r>
            <a:r>
              <a:rPr lang="cs-CZ" sz="2000" dirty="0">
                <a:latin typeface="+mj-lt"/>
              </a:rPr>
              <a:t>, TiO</a:t>
            </a:r>
            <a:r>
              <a:rPr lang="cs-CZ" sz="2000" baseline="-25000" dirty="0">
                <a:latin typeface="+mj-lt"/>
              </a:rPr>
              <a:t>2</a:t>
            </a:r>
            <a:r>
              <a:rPr lang="cs-CZ" sz="2000" dirty="0">
                <a:latin typeface="+mj-lt"/>
              </a:rPr>
              <a:t>, </a:t>
            </a:r>
            <a:r>
              <a:rPr lang="cs-CZ" sz="2000" dirty="0" err="1">
                <a:latin typeface="+mj-lt"/>
              </a:rPr>
              <a:t>CaO</a:t>
            </a:r>
            <a:r>
              <a:rPr lang="cs-CZ" sz="2000" dirty="0">
                <a:latin typeface="+mj-lt"/>
              </a:rPr>
              <a:t> …)</a:t>
            </a:r>
          </a:p>
          <a:p>
            <a:endParaRPr lang="cs-CZ" dirty="0"/>
          </a:p>
        </p:txBody>
      </p:sp>
      <p:pic>
        <p:nvPicPr>
          <p:cNvPr id="4" name="Picture 6" descr="GHS - Žíravina | centralcompany.cz">
            <a:extLst>
              <a:ext uri="{FF2B5EF4-FFF2-40B4-BE49-F238E27FC236}">
                <a16:creationId xmlns:a16="http://schemas.microsoft.com/office/drawing/2014/main" id="{D625C6EF-1CC7-42E0-BCA7-9C82CF8D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76" y="3794340"/>
            <a:ext cx="2889488" cy="288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d mud - Wikipedia">
            <a:extLst>
              <a:ext uri="{FF2B5EF4-FFF2-40B4-BE49-F238E27FC236}">
                <a16:creationId xmlns:a16="http://schemas.microsoft.com/office/drawing/2014/main" id="{64207C2B-5CDC-49A9-9980-984662EB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1" y="4006043"/>
            <a:ext cx="4278867" cy="246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4CCD416-547B-4F1D-BC15-BCC883AC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440" y="1662608"/>
            <a:ext cx="3845560" cy="28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32528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">
            <a:extLst>
              <a:ext uri="{FF2B5EF4-FFF2-40B4-BE49-F238E27FC236}">
                <a16:creationId xmlns:a16="http://schemas.microsoft.com/office/drawing/2014/main" id="{7E84A676-EF9F-43BD-848C-738615112F88}"/>
              </a:ext>
            </a:extLst>
          </p:cNvPr>
          <p:cNvSpPr txBox="1"/>
          <p:nvPr/>
        </p:nvSpPr>
        <p:spPr>
          <a:xfrm>
            <a:off x="347353" y="674639"/>
            <a:ext cx="6681082" cy="62632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4. </a:t>
            </a:r>
            <a:r>
              <a:rPr lang="es-ES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října</a:t>
            </a:r>
            <a:r>
              <a:rPr lang="es-ES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došlo</a:t>
            </a:r>
            <a:r>
              <a:rPr lang="es-ES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k </a:t>
            </a:r>
            <a:r>
              <a:rPr lang="es-E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protržení</a:t>
            </a:r>
            <a:r>
              <a:rPr lang="es-ES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</a:t>
            </a:r>
            <a:r>
              <a:rPr lang="es-E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hráze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odkaliště u </a:t>
            </a:r>
            <a:r>
              <a:rPr lang="cs-CZ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Ajky</a:t>
            </a:r>
            <a:endParaRPr lang="cs-CZ" sz="2000" dirty="0">
              <a:solidFill>
                <a:srgbClr val="000000"/>
              </a:solidFill>
              <a:latin typeface="+mj-lt"/>
            </a:endParaRP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+mj-lt"/>
              </a:rPr>
              <a:t>   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(zřítil se kus zdi)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Z nádrže vyteklo až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milion kubických metrů červeného kalu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Směs jedovatých látek zaplavila až 2 metry vysokou vlnou část města </a:t>
            </a:r>
            <a:r>
              <a:rPr lang="cs-CZ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Kolontára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, </a:t>
            </a:r>
            <a:r>
              <a:rPr lang="cs-CZ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Devecsera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a dalších několik měst</a:t>
            </a:r>
            <a:b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</a:b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Kal se dostal do řeky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Marcel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z potoka Torna a dále byla zasažena řeka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Rába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i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Dunaj</a:t>
            </a:r>
            <a:b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</a:br>
            <a:endParaRPr lang="cs-CZ" sz="2000" b="1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Celkem se odhaduje rozsah katastrofy na 40 km</a:t>
            </a:r>
            <a:r>
              <a:rPr lang="cs-CZ" sz="2000" b="0" i="0" u="none" strike="noStrike" kern="1200" cap="none" spc="0" baseline="30000" dirty="0">
                <a:solidFill>
                  <a:srgbClr val="000000"/>
                </a:solidFill>
                <a:uFillTx/>
                <a:latin typeface="+mj-lt"/>
              </a:rPr>
              <a:t>2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Protržení hráze</a:t>
            </a:r>
            <a:r>
              <a:rPr lang="es-ES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se </a:t>
            </a:r>
            <a:r>
              <a:rPr lang="es-E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stal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o</a:t>
            </a:r>
            <a:r>
              <a:rPr lang="es-ES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nejspíše z </a:t>
            </a:r>
            <a:r>
              <a:rPr lang="es-ES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nedbalosti</a:t>
            </a:r>
            <a:r>
              <a:rPr lang="es-ES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: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3 měsíce nazpět byla pořízená letecká fotografie, která zachytila malý únik kalu, ale vedení hliníkárny nereagovalo</a:t>
            </a:r>
            <a:b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</a:b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Další možnost: nehodu předcházely velké deště, tím se stalo podloží nádrže nestabilní, a proto se zeď zhroutila</a:t>
            </a:r>
            <a:endParaRPr lang="es-ES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xtovéPole 7">
            <a:extLst>
              <a:ext uri="{FF2B5EF4-FFF2-40B4-BE49-F238E27FC236}">
                <a16:creationId xmlns:a16="http://schemas.microsoft.com/office/drawing/2014/main" id="{E2511AE8-0C2F-43CA-BFDE-41211B98E4FA}"/>
              </a:ext>
            </a:extLst>
          </p:cNvPr>
          <p:cNvSpPr txBox="1"/>
          <p:nvPr/>
        </p:nvSpPr>
        <p:spPr>
          <a:xfrm>
            <a:off x="1883601" y="-27092"/>
            <a:ext cx="8424798" cy="7017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dirty="0">
                <a:latin typeface="+mj-lt"/>
                <a:ea typeface="+mj-ea"/>
                <a:cs typeface="+mj-cs"/>
              </a:rPr>
              <a:t>Co se stalo v Maďarsku v roce 2010? </a:t>
            </a:r>
            <a:endParaRPr lang="es-ES" sz="4400" dirty="0">
              <a:latin typeface="+mj-lt"/>
              <a:ea typeface="+mj-ea"/>
              <a:cs typeface="+mj-cs"/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A99172E8-3875-4FE2-B3EB-DF235DF242A8}"/>
              </a:ext>
            </a:extLst>
          </p:cNvPr>
          <p:cNvGrpSpPr/>
          <p:nvPr/>
        </p:nvGrpSpPr>
        <p:grpSpPr>
          <a:xfrm>
            <a:off x="6904890" y="609600"/>
            <a:ext cx="5220435" cy="6143188"/>
            <a:chOff x="6904890" y="502060"/>
            <a:chExt cx="5201701" cy="6250728"/>
          </a:xfrm>
        </p:grpSpPr>
        <p:pic>
          <p:nvPicPr>
            <p:cNvPr id="4" name="Obrázek 10">
              <a:extLst>
                <a:ext uri="{FF2B5EF4-FFF2-40B4-BE49-F238E27FC236}">
                  <a16:creationId xmlns:a16="http://schemas.microsoft.com/office/drawing/2014/main" id="{82EDB827-6C89-46A6-BE0F-61F3B0D79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88370" y="2902982"/>
              <a:ext cx="4286524" cy="297134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Obdélník 12">
              <a:extLst>
                <a:ext uri="{FF2B5EF4-FFF2-40B4-BE49-F238E27FC236}">
                  <a16:creationId xmlns:a16="http://schemas.microsoft.com/office/drawing/2014/main" id="{E414FD29-B076-4B77-B27E-37DA5BB4AF3C}"/>
                </a:ext>
              </a:extLst>
            </p:cNvPr>
            <p:cNvSpPr/>
            <p:nvPr/>
          </p:nvSpPr>
          <p:spPr>
            <a:xfrm>
              <a:off x="11372164" y="5912537"/>
              <a:ext cx="734427" cy="387687"/>
            </a:xfrm>
            <a:prstGeom prst="rect">
              <a:avLst/>
            </a:prstGeom>
            <a:solidFill>
              <a:srgbClr val="4472C4"/>
            </a:solidFill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cs-CZ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Ajka</a:t>
              </a: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Obdélník 16">
              <a:extLst>
                <a:ext uri="{FF2B5EF4-FFF2-40B4-BE49-F238E27FC236}">
                  <a16:creationId xmlns:a16="http://schemas.microsoft.com/office/drawing/2014/main" id="{554E6AB7-3BBD-44F0-A27E-43CA8A9FEEC8}"/>
                </a:ext>
              </a:extLst>
            </p:cNvPr>
            <p:cNvSpPr/>
            <p:nvPr/>
          </p:nvSpPr>
          <p:spPr>
            <a:xfrm>
              <a:off x="9602333" y="5912537"/>
              <a:ext cx="976835" cy="387687"/>
            </a:xfrm>
            <a:prstGeom prst="rect">
              <a:avLst/>
            </a:prstGeom>
            <a:solidFill>
              <a:srgbClr val="4472C4"/>
            </a:solidFill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cs-CZ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Kolontár</a:t>
              </a: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Obdélník 17">
              <a:extLst>
                <a:ext uri="{FF2B5EF4-FFF2-40B4-BE49-F238E27FC236}">
                  <a16:creationId xmlns:a16="http://schemas.microsoft.com/office/drawing/2014/main" id="{966DD5BC-BF35-4F2E-8BEA-A58C385E8541}"/>
                </a:ext>
              </a:extLst>
            </p:cNvPr>
            <p:cNvSpPr/>
            <p:nvPr/>
          </p:nvSpPr>
          <p:spPr>
            <a:xfrm>
              <a:off x="8379799" y="5912537"/>
              <a:ext cx="1076175" cy="387687"/>
            </a:xfrm>
            <a:prstGeom prst="rect">
              <a:avLst/>
            </a:prstGeom>
            <a:solidFill>
              <a:srgbClr val="4472C4"/>
            </a:solidFill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cs-CZ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Devecser</a:t>
              </a: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Obdélník 18">
              <a:extLst>
                <a:ext uri="{FF2B5EF4-FFF2-40B4-BE49-F238E27FC236}">
                  <a16:creationId xmlns:a16="http://schemas.microsoft.com/office/drawing/2014/main" id="{256B2850-D50B-47CF-B1B5-1DD579D1FD0E}"/>
                </a:ext>
              </a:extLst>
            </p:cNvPr>
            <p:cNvSpPr/>
            <p:nvPr/>
          </p:nvSpPr>
          <p:spPr>
            <a:xfrm>
              <a:off x="11090419" y="3089730"/>
              <a:ext cx="739740" cy="528760"/>
            </a:xfrm>
            <a:prstGeom prst="rect">
              <a:avLst/>
            </a:prstGeom>
            <a:solidFill>
              <a:srgbClr val="4472C4"/>
            </a:solidFill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cs-CZ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nádrž</a:t>
              </a: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9" name="Přímá spojnice se šipkou 30">
              <a:extLst>
                <a:ext uri="{FF2B5EF4-FFF2-40B4-BE49-F238E27FC236}">
                  <a16:creationId xmlns:a16="http://schemas.microsoft.com/office/drawing/2014/main" id="{6E7D7D3C-931E-4E26-A42D-F45A5874ADC2}"/>
                </a:ext>
              </a:extLst>
            </p:cNvPr>
            <p:cNvCxnSpPr/>
            <p:nvPr/>
          </p:nvCxnSpPr>
          <p:spPr>
            <a:xfrm flipH="1" flipV="1">
              <a:off x="10496534" y="4487335"/>
              <a:ext cx="600002" cy="302109"/>
            </a:xfrm>
            <a:prstGeom prst="straightConnector1">
              <a:avLst/>
            </a:prstGeom>
            <a:noFill/>
            <a:ln w="19046" cap="flat">
              <a:solidFill>
                <a:srgbClr val="ED7D31"/>
              </a:solidFill>
              <a:prstDash val="solid"/>
              <a:miter/>
              <a:tailEnd type="arrow"/>
            </a:ln>
          </p:spPr>
        </p:cxnSp>
        <p:sp>
          <p:nvSpPr>
            <p:cNvPr id="10" name="Obdélník 1026">
              <a:extLst>
                <a:ext uri="{FF2B5EF4-FFF2-40B4-BE49-F238E27FC236}">
                  <a16:creationId xmlns:a16="http://schemas.microsoft.com/office/drawing/2014/main" id="{4685464A-1C98-4A75-9C9E-45AB54B01A9B}"/>
                </a:ext>
              </a:extLst>
            </p:cNvPr>
            <p:cNvSpPr/>
            <p:nvPr/>
          </p:nvSpPr>
          <p:spPr>
            <a:xfrm>
              <a:off x="10201412" y="6373797"/>
              <a:ext cx="1778023" cy="378991"/>
            </a:xfrm>
            <a:prstGeom prst="rect">
              <a:avLst/>
            </a:prstGeom>
            <a:solidFill>
              <a:srgbClr val="ED7D31"/>
            </a:solidFill>
            <a:ln w="12701" cap="flat">
              <a:solidFill>
                <a:srgbClr val="AE5A21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cs-CZ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směr toku kalu</a:t>
              </a: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cxnSp>
          <p:nvCxnSpPr>
            <p:cNvPr id="11" name="Přímá spojnice se šipkou 1030">
              <a:extLst>
                <a:ext uri="{FF2B5EF4-FFF2-40B4-BE49-F238E27FC236}">
                  <a16:creationId xmlns:a16="http://schemas.microsoft.com/office/drawing/2014/main" id="{78605E49-844E-4BAE-B745-977F4BAD80FB}"/>
                </a:ext>
              </a:extLst>
            </p:cNvPr>
            <p:cNvCxnSpPr>
              <a:stCxn id="5" idx="0"/>
            </p:cNvCxnSpPr>
            <p:nvPr/>
          </p:nvCxnSpPr>
          <p:spPr>
            <a:xfrm flipH="1" flipV="1">
              <a:off x="11552721" y="4690661"/>
              <a:ext cx="186657" cy="1221876"/>
            </a:xfrm>
            <a:prstGeom prst="straightConnector1">
              <a:avLst/>
            </a:prstGeom>
            <a:noFill/>
            <a:ln w="6345" cap="flat">
              <a:solidFill>
                <a:srgbClr val="4472C4"/>
              </a:solidFill>
              <a:prstDash val="solid"/>
              <a:miter/>
              <a:tailEnd type="arrow"/>
            </a:ln>
          </p:spPr>
        </p:cxnSp>
        <p:cxnSp>
          <p:nvCxnSpPr>
            <p:cNvPr id="12" name="Přímá spojnice se šipkou 1033">
              <a:extLst>
                <a:ext uri="{FF2B5EF4-FFF2-40B4-BE49-F238E27FC236}">
                  <a16:creationId xmlns:a16="http://schemas.microsoft.com/office/drawing/2014/main" id="{566F966A-17FA-4645-A356-67F286538B44}"/>
                </a:ext>
              </a:extLst>
            </p:cNvPr>
            <p:cNvCxnSpPr>
              <a:stCxn id="8" idx="2"/>
            </p:cNvCxnSpPr>
            <p:nvPr/>
          </p:nvCxnSpPr>
          <p:spPr>
            <a:xfrm flipH="1">
              <a:off x="11168161" y="3618481"/>
              <a:ext cx="292133" cy="1170963"/>
            </a:xfrm>
            <a:prstGeom prst="straightConnector1">
              <a:avLst/>
            </a:prstGeom>
            <a:noFill/>
            <a:ln w="6345" cap="flat">
              <a:solidFill>
                <a:srgbClr val="4472C4"/>
              </a:solidFill>
              <a:prstDash val="solid"/>
              <a:miter/>
              <a:tailEnd type="arrow"/>
            </a:ln>
          </p:spPr>
        </p:cxnSp>
        <p:cxnSp>
          <p:nvCxnSpPr>
            <p:cNvPr id="13" name="Přímá spojnice se šipkou 1036">
              <a:extLst>
                <a:ext uri="{FF2B5EF4-FFF2-40B4-BE49-F238E27FC236}">
                  <a16:creationId xmlns:a16="http://schemas.microsoft.com/office/drawing/2014/main" id="{E48FE04D-9002-49CF-B5C5-51CA84FC8988}"/>
                </a:ext>
              </a:extLst>
            </p:cNvPr>
            <p:cNvCxnSpPr>
              <a:stCxn id="10" idx="0"/>
            </p:cNvCxnSpPr>
            <p:nvPr/>
          </p:nvCxnSpPr>
          <p:spPr>
            <a:xfrm flipH="1" flipV="1">
              <a:off x="11033360" y="4789444"/>
              <a:ext cx="57059" cy="1584353"/>
            </a:xfrm>
            <a:prstGeom prst="straightConnector1">
              <a:avLst/>
            </a:prstGeom>
            <a:noFill/>
            <a:ln w="6345" cap="flat">
              <a:solidFill>
                <a:srgbClr val="ED7D31"/>
              </a:solidFill>
              <a:prstDash val="solid"/>
              <a:miter/>
              <a:tailEnd type="arrow"/>
            </a:ln>
          </p:spPr>
        </p:cxnSp>
        <p:cxnSp>
          <p:nvCxnSpPr>
            <p:cNvPr id="14" name="Přímá spojnice se šipkou 1042">
              <a:extLst>
                <a:ext uri="{FF2B5EF4-FFF2-40B4-BE49-F238E27FC236}">
                  <a16:creationId xmlns:a16="http://schemas.microsoft.com/office/drawing/2014/main" id="{ECDC3871-4D43-459B-9DA8-04208F772542}"/>
                </a:ext>
              </a:extLst>
            </p:cNvPr>
            <p:cNvCxnSpPr>
              <a:stCxn id="6" idx="0"/>
            </p:cNvCxnSpPr>
            <p:nvPr/>
          </p:nvCxnSpPr>
          <p:spPr>
            <a:xfrm flipV="1">
              <a:off x="10090751" y="4866327"/>
              <a:ext cx="705789" cy="1046210"/>
            </a:xfrm>
            <a:prstGeom prst="straightConnector1">
              <a:avLst/>
            </a:prstGeom>
            <a:noFill/>
            <a:ln w="6345" cap="flat">
              <a:solidFill>
                <a:srgbClr val="4472C4"/>
              </a:solidFill>
              <a:prstDash val="solid"/>
              <a:miter/>
              <a:tailEnd type="arrow"/>
            </a:ln>
          </p:spPr>
        </p:cxnSp>
        <p:cxnSp>
          <p:nvCxnSpPr>
            <p:cNvPr id="15" name="Přímá spojnice se šipkou 1044">
              <a:extLst>
                <a:ext uri="{FF2B5EF4-FFF2-40B4-BE49-F238E27FC236}">
                  <a16:creationId xmlns:a16="http://schemas.microsoft.com/office/drawing/2014/main" id="{6F4804E1-196E-4675-BC19-E7195E62D6C5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8917887" y="4487335"/>
              <a:ext cx="1320777" cy="1425202"/>
            </a:xfrm>
            <a:prstGeom prst="straightConnector1">
              <a:avLst/>
            </a:prstGeom>
            <a:noFill/>
            <a:ln w="6345" cap="flat">
              <a:solidFill>
                <a:srgbClr val="4472C4"/>
              </a:solidFill>
              <a:prstDash val="solid"/>
              <a:miter/>
              <a:tailEnd type="arrow"/>
            </a:ln>
          </p:spPr>
        </p:cxnSp>
        <p:pic>
          <p:nvPicPr>
            <p:cNvPr id="16" name="Rukopis 1079">
              <a:extLst>
                <a:ext uri="{FF2B5EF4-FFF2-40B4-BE49-F238E27FC236}">
                  <a16:creationId xmlns:a16="http://schemas.microsoft.com/office/drawing/2014/main" id="{03EE318E-C2B9-4D28-BEB7-59817741B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4890" y="1767681"/>
              <a:ext cx="356" cy="35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7" name="Picture 8" descr="Havárie na mapě ( = místo protržení hráze)">
              <a:extLst>
                <a:ext uri="{FF2B5EF4-FFF2-40B4-BE49-F238E27FC236}">
                  <a16:creationId xmlns:a16="http://schemas.microsoft.com/office/drawing/2014/main" id="{DBE6FD3A-9531-4849-89C7-71BC085B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376839" y="502060"/>
              <a:ext cx="4298054" cy="239079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8" name="Obdélník 95">
              <a:extLst>
                <a:ext uri="{FF2B5EF4-FFF2-40B4-BE49-F238E27FC236}">
                  <a16:creationId xmlns:a16="http://schemas.microsoft.com/office/drawing/2014/main" id="{0B70AA74-44DD-41A9-B1C1-9444BA2C67BF}"/>
                </a:ext>
              </a:extLst>
            </p:cNvPr>
            <p:cNvSpPr/>
            <p:nvPr/>
          </p:nvSpPr>
          <p:spPr>
            <a:xfrm>
              <a:off x="7075270" y="1581738"/>
              <a:ext cx="2582878" cy="1846548"/>
            </a:xfrm>
            <a:prstGeom prst="rect">
              <a:avLst/>
            </a:prstGeom>
            <a:solidFill>
              <a:srgbClr val="4472C4"/>
            </a:solidFill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B159FA3A-419D-4BAE-A419-77F4D1B0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226759" y="1736409"/>
              <a:ext cx="2308037" cy="1537188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85B0A5-2648-40CF-BDA8-46AE34AAE3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743" y="-141144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Důsledky a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5CEEF8-B10C-4B0B-9F2E-210B3FAEB13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5262" y="907260"/>
            <a:ext cx="8529637" cy="4351337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+mj-lt"/>
              </a:rPr>
              <a:t>Kal má pH vyšší než 13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+mj-lt"/>
              </a:rPr>
              <a:t> z</a:t>
            </a:r>
            <a:r>
              <a:rPr lang="cs-CZ" sz="2000" dirty="0">
                <a:latin typeface="+mj-lt"/>
              </a:rPr>
              <a:t>výšení pH ve vodních tocích </a:t>
            </a:r>
          </a:p>
          <a:p>
            <a:r>
              <a:rPr lang="cs-CZ" sz="2000" dirty="0">
                <a:latin typeface="+mj-lt"/>
              </a:rPr>
              <a:t>Zásaditý kal způsobil alkalickou reakci</a:t>
            </a:r>
            <a:r>
              <a:rPr lang="en-US" sz="2000" dirty="0">
                <a:latin typeface="+mj-lt"/>
              </a:rPr>
              <a:t> s </a:t>
            </a:r>
            <a:r>
              <a:rPr lang="cs-CZ" sz="2000" dirty="0">
                <a:latin typeface="+mj-lt"/>
              </a:rPr>
              <a:t>kůží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+mj-lt"/>
              </a:rPr>
              <a:t> </a:t>
            </a:r>
            <a:r>
              <a:rPr lang="cs-CZ" sz="2000" dirty="0">
                <a:latin typeface="+mj-lt"/>
              </a:rPr>
              <a:t>poleptání kůže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+mj-lt"/>
              </a:rPr>
              <a:t> </a:t>
            </a:r>
            <a:r>
              <a:rPr lang="cs-CZ" sz="2000" dirty="0">
                <a:latin typeface="+mj-lt"/>
              </a:rPr>
              <a:t>zemřelo asi 7 lidí a dalších 90 bylo převezeno do nemocnice </a:t>
            </a:r>
          </a:p>
          <a:p>
            <a:r>
              <a:rPr lang="cs-CZ" sz="2000" dirty="0">
                <a:latin typeface="+mj-lt"/>
              </a:rPr>
              <a:t>Úhyn živočichů - v řece Marcel a Torna  bylo pH vyšší než 12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cs-CZ" sz="2000" dirty="0">
                <a:latin typeface="+mj-lt"/>
              </a:rPr>
              <a:t> částečná neutralizaci sádrovcem a octem</a:t>
            </a:r>
          </a:p>
          <a:p>
            <a:r>
              <a:rPr lang="cs-CZ" sz="2000" dirty="0">
                <a:latin typeface="+mj-lt"/>
              </a:rPr>
              <a:t>Ochrana řek Rába a Dunaj přidáním neutralizačních látek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  </a:t>
            </a:r>
            <a:r>
              <a:rPr lang="cs-CZ" sz="2000" dirty="0">
                <a:latin typeface="+mj-lt"/>
              </a:rPr>
              <a:t>7. října (tři dny po havárii) se kal dostal i do těchto řek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  </a:t>
            </a:r>
            <a:r>
              <a:rPr lang="cs-CZ" sz="2000" dirty="0">
                <a:latin typeface="+mj-lt"/>
              </a:rPr>
              <a:t>díky neutralizačním látkám život organismů nebyl ohrožen</a:t>
            </a:r>
          </a:p>
          <a:p>
            <a:r>
              <a:rPr lang="cs-CZ" sz="2000" dirty="0">
                <a:latin typeface="+mj-lt"/>
              </a:rPr>
              <a:t>Postavena nová hráz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cs-CZ" sz="2000" dirty="0">
                <a:latin typeface="+mj-lt"/>
              </a:rPr>
              <a:t> silnější a vyšší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cs-CZ" sz="2000" dirty="0">
                <a:latin typeface="+mj-lt"/>
              </a:rPr>
              <a:t> již 19. října znovu výrobní závod plně otevřen</a:t>
            </a:r>
          </a:p>
          <a:p>
            <a:r>
              <a:rPr lang="cs-CZ" sz="2000" dirty="0">
                <a:latin typeface="+mj-lt"/>
              </a:rPr>
              <a:t>Nutno odstranit vylitý kal ze zamořené půdy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cs-CZ" sz="2000" dirty="0">
                <a:latin typeface="+mj-lt"/>
                <a:sym typeface="Wingdings" panose="05000000000000000000" pitchFamily="2" charset="2"/>
              </a:rPr>
              <a:t>v</a:t>
            </a:r>
            <a:r>
              <a:rPr lang="cs-CZ" sz="2000" dirty="0">
                <a:latin typeface="+mj-lt"/>
              </a:rPr>
              <a:t> celé oblasti byla odtěžena vrchní dvoucentimetrová vrstva půdy</a:t>
            </a:r>
          </a:p>
          <a:p>
            <a:r>
              <a:rPr lang="cs-CZ" sz="2000" dirty="0">
                <a:latin typeface="+mj-lt"/>
              </a:rPr>
              <a:t>Způsobené škody asi 1,7 miliard Kč</a:t>
            </a:r>
          </a:p>
        </p:txBody>
      </p:sp>
      <p:pic>
        <p:nvPicPr>
          <p:cNvPr id="2052" name="Picture 4" descr="Kabinet Kuriozit - Stromy zničeny toxickým odpadem v Maďarsku. Protržení  hráze odkaliště poblíž města Ajka a následné zaplavení několika sídel  červeným kalem byla rozsáhlá ekologická havárie v Maďarsku, která se  odehrála v">
            <a:extLst>
              <a:ext uri="{FF2B5EF4-FFF2-40B4-BE49-F238E27FC236}">
                <a16:creationId xmlns:a16="http://schemas.microsoft.com/office/drawing/2014/main" id="{1873D63A-3B91-418A-8ABA-B73E17E5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18" y="2838848"/>
            <a:ext cx="3553582" cy="23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to: Päť rokov po tragédii v maďarskej Ajke. Ľudia nezabúdajú -  fotogaléria, str. 11 | Aktuality.sk">
            <a:extLst>
              <a:ext uri="{FF2B5EF4-FFF2-40B4-BE49-F238E27FC236}">
                <a16:creationId xmlns:a16="http://schemas.microsoft.com/office/drawing/2014/main" id="{AD63D341-2B13-46AF-9B69-3982D993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047" y="371475"/>
            <a:ext cx="3135238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otržení hráze odkaliště u Ajky | Mapio.net">
            <a:extLst>
              <a:ext uri="{FF2B5EF4-FFF2-40B4-BE49-F238E27FC236}">
                <a16:creationId xmlns:a16="http://schemas.microsoft.com/office/drawing/2014/main" id="{357A9281-6C44-481D-9450-FF51AFDA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69" y="4629150"/>
            <a:ext cx="2835749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3796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C7E01-BFC7-44E7-B3FC-5637C0341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6" y="178513"/>
            <a:ext cx="11700588" cy="1325563"/>
          </a:xfrm>
        </p:spPr>
        <p:txBody>
          <a:bodyPr/>
          <a:lstStyle/>
          <a:p>
            <a:pPr algn="ctr"/>
            <a:r>
              <a:rPr lang="cs-CZ" dirty="0"/>
              <a:t>Ekologická havárie u města </a:t>
            </a:r>
            <a:r>
              <a:rPr lang="cs-CZ" dirty="0" err="1"/>
              <a:t>Baia</a:t>
            </a:r>
            <a:r>
              <a:rPr lang="cs-CZ" dirty="0"/>
              <a:t> Mare v Rumunsku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0FF046-BC68-4C0B-8C03-4CCB62690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62" y="1178696"/>
            <a:ext cx="5420611" cy="3288529"/>
          </a:xfrm>
          <a:prstGeom prst="rect">
            <a:avLst/>
          </a:prstGeom>
        </p:spPr>
      </p:pic>
      <p:pic>
        <p:nvPicPr>
          <p:cNvPr id="5122" name="Picture 2" descr="Stál jsem v úplně mrtvé řece, vzpomíná Přemysl Soldán na kyanidovou havárii  v Baia Mare - Ekolist.cz">
            <a:extLst>
              <a:ext uri="{FF2B5EF4-FFF2-40B4-BE49-F238E27FC236}">
                <a16:creationId xmlns:a16="http://schemas.microsoft.com/office/drawing/2014/main" id="{FBBEF313-D5B7-4034-9951-70DC2EC2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93" y="1135064"/>
            <a:ext cx="4624601" cy="30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isiune - Biserica Filadelfia Baia Mare">
            <a:extLst>
              <a:ext uri="{FF2B5EF4-FFF2-40B4-BE49-F238E27FC236}">
                <a16:creationId xmlns:a16="http://schemas.microsoft.com/office/drawing/2014/main" id="{02CC3A21-B538-44C2-A13D-34AB55A9D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65" y="3846053"/>
            <a:ext cx="2843855" cy="284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4745EA-F643-4429-B0FC-6B10D6E8A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4309470"/>
            <a:ext cx="3348038" cy="238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584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C4E16-3C3D-42A2-9A10-BD6550325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Výroba zlata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D1D65E-1009-4C69-B929-99C9CEEAB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39" y="1510665"/>
            <a:ext cx="11265535" cy="435133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+mj-lt"/>
              </a:rPr>
              <a:t>Nejpoužívanější metodou získávání zlata z méně bohatých rud je tzv. </a:t>
            </a:r>
            <a:r>
              <a:rPr lang="cs-CZ" sz="2000" b="1" dirty="0">
                <a:latin typeface="+mj-lt"/>
              </a:rPr>
              <a:t>kyanidové loužení</a:t>
            </a:r>
            <a:endParaRPr lang="cs-CZ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Při tomto procesu se využívá rozpustnosti zlata v roztoku kyanidu sodného (</a:t>
            </a:r>
            <a:r>
              <a:rPr lang="cs-CZ" sz="2000" dirty="0" err="1">
                <a:latin typeface="+mj-lt"/>
              </a:rPr>
              <a:t>NaCN</a:t>
            </a:r>
            <a:r>
              <a:rPr lang="cs-CZ" sz="2000" dirty="0">
                <a:latin typeface="+mj-lt"/>
              </a:rPr>
              <a:t>)</a:t>
            </a:r>
          </a:p>
          <a:p>
            <a:r>
              <a:rPr lang="cs-CZ" sz="2000" b="1" dirty="0">
                <a:latin typeface="+mj-lt"/>
              </a:rPr>
              <a:t>Kyanid</a:t>
            </a:r>
            <a:r>
              <a:rPr lang="cs-CZ" sz="2000" dirty="0">
                <a:latin typeface="+mj-lt"/>
              </a:rPr>
              <a:t> je nebezpečná silně toxická chemikálie, smrtelná dávka je už 200 mg</a:t>
            </a:r>
          </a:p>
          <a:p>
            <a:r>
              <a:rPr lang="cs-CZ" sz="2000" dirty="0">
                <a:latin typeface="+mj-lt"/>
              </a:rPr>
              <a:t>Z tohoto důvodu je tento proces získávání zlata v některých zemích zakázán</a:t>
            </a:r>
          </a:p>
          <a:p>
            <a:r>
              <a:rPr lang="cs-CZ" sz="2000" dirty="0">
                <a:latin typeface="+mj-lt"/>
              </a:rPr>
              <a:t>Ve směsi bývají rozpuštěné mnohé těžké kovy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  </a:t>
            </a:r>
            <a:r>
              <a:rPr lang="cs-CZ" sz="2000" dirty="0">
                <a:latin typeface="+mj-lt"/>
                <a:sym typeface="Wingdings" panose="05000000000000000000" pitchFamily="2" charset="2"/>
              </a:rPr>
              <a:t>nebezpečí </a:t>
            </a:r>
            <a:r>
              <a:rPr lang="cs-CZ" sz="2000" dirty="0">
                <a:latin typeface="+mj-lt"/>
              </a:rPr>
              <a:t>pro životní prostředí z důvodu kontaminace půdy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2050" name="Picture 2" descr="Hazard symbol - Wikipedia">
            <a:extLst>
              <a:ext uri="{FF2B5EF4-FFF2-40B4-BE49-F238E27FC236}">
                <a16:creationId xmlns:a16="http://schemas.microsoft.com/office/drawing/2014/main" id="{8713D418-EDCA-4B36-A914-7B1140E1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4059238"/>
            <a:ext cx="2788920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vestice do zlata: výhody, diverzifikace, daně, DPH | Finance.cz">
            <a:extLst>
              <a:ext uri="{FF2B5EF4-FFF2-40B4-BE49-F238E27FC236}">
                <a16:creationId xmlns:a16="http://schemas.microsoft.com/office/drawing/2014/main" id="{0D589C36-FF9E-4586-A88E-2077EE22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736040"/>
            <a:ext cx="4552950" cy="295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7056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4">
            <a:extLst>
              <a:ext uri="{FF2B5EF4-FFF2-40B4-BE49-F238E27FC236}">
                <a16:creationId xmlns:a16="http://schemas.microsoft.com/office/drawing/2014/main" id="{5ECE9C57-4642-49BD-912F-57DB9DC4A81E}"/>
              </a:ext>
            </a:extLst>
          </p:cNvPr>
          <p:cNvSpPr txBox="1"/>
          <p:nvPr/>
        </p:nvSpPr>
        <p:spPr>
          <a:xfrm>
            <a:off x="1745549" y="-19492"/>
            <a:ext cx="8700901" cy="769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Co se stalo v Rumunsku v roce 2000? </a:t>
            </a:r>
            <a:endParaRPr lang="es-ES" sz="440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</p:txBody>
      </p:sp>
      <p:sp>
        <p:nvSpPr>
          <p:cNvPr id="3" name="TextovéPole 5">
            <a:extLst>
              <a:ext uri="{FF2B5EF4-FFF2-40B4-BE49-F238E27FC236}">
                <a16:creationId xmlns:a16="http://schemas.microsoft.com/office/drawing/2014/main" id="{79DAA261-D1E3-47FC-83B2-B4E693FB07DD}"/>
              </a:ext>
            </a:extLst>
          </p:cNvPr>
          <p:cNvSpPr txBox="1"/>
          <p:nvPr/>
        </p:nvSpPr>
        <p:spPr>
          <a:xfrm>
            <a:off x="222475" y="762500"/>
            <a:ext cx="6551720" cy="50167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30. ledna 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došlo k protržení hráze přehrady u </a:t>
            </a:r>
            <a:r>
              <a:rPr lang="cs-CZ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Baia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Mare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Vylilo se zhruba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300 000 kubických metrů vody 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obsahující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300 tun kyanidů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Zasažena byla obec </a:t>
            </a:r>
            <a:r>
              <a:rPr lang="cs-CZ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Boz</a:t>
            </a:r>
            <a:r>
              <a:rPr lang="es-ES" sz="2000" b="1" i="0" u="none" strike="noStrike" kern="1200" cap="none" spc="0" baseline="0" dirty="0">
                <a:solidFill>
                  <a:srgbClr val="222222"/>
                </a:solidFill>
                <a:uFillTx/>
                <a:latin typeface="+mj-lt"/>
              </a:rPr>
              <a:t>â</a:t>
            </a:r>
            <a:r>
              <a:rPr lang="cs-CZ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nta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Mare</a:t>
            </a:r>
            <a:b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</a:br>
            <a:endParaRPr lang="cs-CZ" sz="2000" b="1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>
                <a:solidFill>
                  <a:srgbClr val="000000"/>
                </a:solidFill>
                <a:latin typeface="+mj-lt"/>
              </a:rPr>
              <a:t>P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řes zemědělské pozemky se kontaminovaná 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  <a:cs typeface="Arial" pitchFamily="34"/>
              </a:rPr>
              <a:t>voda dostala do říčky </a:t>
            </a:r>
            <a:r>
              <a:rPr lang="es-ES" sz="2000" b="1" i="0" u="none" strike="noStrike" kern="1200" cap="none" spc="0" baseline="0" dirty="0" err="1">
                <a:solidFill>
                  <a:srgbClr val="202122"/>
                </a:solidFill>
                <a:uFillTx/>
                <a:latin typeface="+mj-lt"/>
                <a:cs typeface="Arial" pitchFamily="34"/>
              </a:rPr>
              <a:t>Someș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  </a:t>
            </a:r>
            <a:r>
              <a:rPr lang="cs-CZ" sz="2000" b="0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  <a:cs typeface="Arial" pitchFamily="34"/>
              </a:rPr>
              <a:t>vtéká do </a:t>
            </a:r>
            <a:r>
              <a:rPr lang="cs-CZ" sz="2000" b="1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  <a:cs typeface="Arial" pitchFamily="34"/>
              </a:rPr>
              <a:t>Tisy</a:t>
            </a:r>
            <a:r>
              <a:rPr lang="cs-CZ" sz="2000" b="0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  <a:cs typeface="Arial" pitchFamily="34"/>
              </a:rPr>
              <a:t>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cs-CZ" sz="2000" b="0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  <a:cs typeface="Arial" pitchFamily="34"/>
              </a:rPr>
              <a:t>vtéká až do </a:t>
            </a:r>
            <a:r>
              <a:rPr lang="cs-CZ" sz="2000" b="1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  <a:cs typeface="Arial" pitchFamily="34"/>
              </a:rPr>
              <a:t>Dunaje</a:t>
            </a: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  <a:cs typeface="Arial" pitchFamily="34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000000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Další havárie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cs-CZ" sz="2000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 o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pět měsíců později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protržení hráze u </a:t>
            </a:r>
            <a:r>
              <a:rPr lang="cs-CZ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+mj-lt"/>
              </a:rPr>
              <a:t>Baia</a:t>
            </a: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 Bor</a:t>
            </a:r>
            <a:r>
              <a:rPr lang="es-ES" sz="2000" b="0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</a:rPr>
              <a:t>ş</a:t>
            </a:r>
            <a:r>
              <a:rPr lang="cs-CZ" sz="2000" b="0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</a:rPr>
              <a:t>a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  </a:t>
            </a:r>
            <a:r>
              <a:rPr lang="cs-CZ" sz="2000" b="0" i="0" u="none" strike="noStrike" kern="1200" cap="none" spc="0" baseline="0" dirty="0">
                <a:solidFill>
                  <a:srgbClr val="202122"/>
                </a:solidFill>
                <a:uFillTx/>
                <a:latin typeface="+mj-lt"/>
              </a:rPr>
              <a:t>únik vody obsahující těžké kovy</a:t>
            </a:r>
          </a:p>
          <a:p>
            <a:pPr marR="0" lvl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0" i="0" u="none" strike="noStrike" kern="1200" cap="none" spc="0" baseline="0" dirty="0">
              <a:solidFill>
                <a:srgbClr val="202122"/>
              </a:solidFill>
              <a:uFillTx/>
              <a:latin typeface="+mj-lt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+mj-lt"/>
              </a:rPr>
              <a:t>Protržení hráze se nejspíše stalo opět z nedbalosti: vina byla dávána sněžení, které nehodu předcházelo, ale vyšetřování ukázalo, že hráz byla špatně postavena</a:t>
            </a:r>
          </a:p>
        </p:txBody>
      </p:sp>
      <p:pic>
        <p:nvPicPr>
          <p:cNvPr id="4" name="Obrázek 7">
            <a:extLst>
              <a:ext uri="{FF2B5EF4-FFF2-40B4-BE49-F238E27FC236}">
                <a16:creationId xmlns:a16="http://schemas.microsoft.com/office/drawing/2014/main" id="{0BD32650-498C-4D0A-9B40-D0910EAA7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515" y="1828845"/>
            <a:ext cx="4834067" cy="295080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délník 8">
            <a:extLst>
              <a:ext uri="{FF2B5EF4-FFF2-40B4-BE49-F238E27FC236}">
                <a16:creationId xmlns:a16="http://schemas.microsoft.com/office/drawing/2014/main" id="{59ED1912-5999-49E6-BD2A-EDD067E7543C}"/>
              </a:ext>
            </a:extLst>
          </p:cNvPr>
          <p:cNvSpPr/>
          <p:nvPr/>
        </p:nvSpPr>
        <p:spPr>
          <a:xfrm>
            <a:off x="6774195" y="5134227"/>
            <a:ext cx="1928551" cy="793415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Boz</a:t>
            </a:r>
            <a:r>
              <a:rPr lang="es-ES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â</a:t>
            </a:r>
            <a:r>
              <a:rPr lang="cs-CZ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nta Mare</a:t>
            </a: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Obdélník 9">
            <a:extLst>
              <a:ext uri="{FF2B5EF4-FFF2-40B4-BE49-F238E27FC236}">
                <a16:creationId xmlns:a16="http://schemas.microsoft.com/office/drawing/2014/main" id="{EE058867-1102-4218-8939-2F5593ED28EC}"/>
              </a:ext>
            </a:extLst>
          </p:cNvPr>
          <p:cNvSpPr/>
          <p:nvPr/>
        </p:nvSpPr>
        <p:spPr>
          <a:xfrm>
            <a:off x="8506187" y="1555915"/>
            <a:ext cx="1169325" cy="545869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přehrada</a:t>
            </a: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Obdélník 10">
            <a:extLst>
              <a:ext uri="{FF2B5EF4-FFF2-40B4-BE49-F238E27FC236}">
                <a16:creationId xmlns:a16="http://schemas.microsoft.com/office/drawing/2014/main" id="{AD9C63BD-AEE2-4C27-9424-FDADA9FCF0B2}"/>
              </a:ext>
            </a:extLst>
          </p:cNvPr>
          <p:cNvSpPr/>
          <p:nvPr/>
        </p:nvSpPr>
        <p:spPr>
          <a:xfrm>
            <a:off x="8841891" y="5134227"/>
            <a:ext cx="1116756" cy="793415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  <a:cs typeface="Arial" pitchFamily="34"/>
              </a:rPr>
              <a:t>Someș</a:t>
            </a: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8" name="Přímá spojnice se šipkou 12">
            <a:extLst>
              <a:ext uri="{FF2B5EF4-FFF2-40B4-BE49-F238E27FC236}">
                <a16:creationId xmlns:a16="http://schemas.microsoft.com/office/drawing/2014/main" id="{603FE407-3B1F-413A-A579-8B9440358125}"/>
              </a:ext>
            </a:extLst>
          </p:cNvPr>
          <p:cNvCxnSpPr>
            <a:stCxn id="5" idx="0"/>
          </p:cNvCxnSpPr>
          <p:nvPr/>
        </p:nvCxnSpPr>
        <p:spPr>
          <a:xfrm flipV="1">
            <a:off x="7738475" y="3291840"/>
            <a:ext cx="491125" cy="1842387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9" name="Přímá spojnice se šipkou 15">
            <a:extLst>
              <a:ext uri="{FF2B5EF4-FFF2-40B4-BE49-F238E27FC236}">
                <a16:creationId xmlns:a16="http://schemas.microsoft.com/office/drawing/2014/main" id="{5FEA1C5F-F088-4B59-8DA0-40037DF34A94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8506187" y="3790599"/>
            <a:ext cx="894082" cy="1343628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10" name="Přímá spojnice se šipkou 17">
            <a:extLst>
              <a:ext uri="{FF2B5EF4-FFF2-40B4-BE49-F238E27FC236}">
                <a16:creationId xmlns:a16="http://schemas.microsoft.com/office/drawing/2014/main" id="{DA759476-244D-40E2-962D-CD16324AD4AE}"/>
              </a:ext>
            </a:extLst>
          </p:cNvPr>
          <p:cNvCxnSpPr>
            <a:stCxn id="6" idx="2"/>
          </p:cNvCxnSpPr>
          <p:nvPr/>
        </p:nvCxnSpPr>
        <p:spPr>
          <a:xfrm flipH="1">
            <a:off x="8506187" y="2101784"/>
            <a:ext cx="584668" cy="1327216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121E27-A891-4C8C-841E-E3B95C6CC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911225"/>
            <a:ext cx="8505825" cy="4351338"/>
          </a:xfrm>
        </p:spPr>
        <p:txBody>
          <a:bodyPr>
            <a:noAutofit/>
          </a:bodyPr>
          <a:lstStyle/>
          <a:p>
            <a:r>
              <a:rPr lang="cs-CZ" sz="2000" dirty="0">
                <a:latin typeface="+mj-lt"/>
              </a:rPr>
              <a:t>V řece </a:t>
            </a:r>
            <a:r>
              <a:rPr lang="es-ES" sz="2000" dirty="0" err="1">
                <a:latin typeface="+mj-lt"/>
              </a:rPr>
              <a:t>Someș</a:t>
            </a:r>
            <a:r>
              <a:rPr lang="cs-CZ" sz="2000" dirty="0">
                <a:latin typeface="+mj-lt"/>
              </a:rPr>
              <a:t> byla koncentrace kyanidů asi 700x vyšší než je povolené množství (0,1 mg/l)</a:t>
            </a:r>
          </a:p>
          <a:p>
            <a:r>
              <a:rPr lang="cs-CZ" sz="2000" dirty="0">
                <a:latin typeface="+mj-lt"/>
              </a:rPr>
              <a:t>Uhynutí vodních organismů i divoké zvěře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 </a:t>
            </a:r>
            <a:r>
              <a:rPr lang="cs-CZ" sz="2000" dirty="0">
                <a:latin typeface="+mj-lt"/>
              </a:rPr>
              <a:t>celkově vyloveno asi 2 tisíce tun mrtvých ryb</a:t>
            </a:r>
          </a:p>
          <a:p>
            <a:r>
              <a:rPr lang="cs-CZ" sz="2000" dirty="0">
                <a:latin typeface="+mj-lt"/>
              </a:rPr>
              <a:t>Otravou postiženo 62 druhů ryb - z toho 20 druhů chráněných</a:t>
            </a:r>
          </a:p>
          <a:p>
            <a:r>
              <a:rPr lang="cs-CZ" sz="2000" dirty="0">
                <a:latin typeface="+mj-lt"/>
              </a:rPr>
              <a:t>Rumunská vláda a provozovatel dolu vysvětlili úhyn nedostatkem kyslíku v důsledku zamrzlé vody</a:t>
            </a:r>
          </a:p>
          <a:p>
            <a:r>
              <a:rPr lang="cs-CZ" sz="2000" dirty="0">
                <a:latin typeface="+mj-lt"/>
              </a:rPr>
              <a:t>2,5 milionů lidí přišlo o zásobování pitnou vodou</a:t>
            </a:r>
          </a:p>
          <a:p>
            <a:r>
              <a:rPr lang="cs-CZ" sz="2000" dirty="0">
                <a:latin typeface="+mj-lt"/>
              </a:rPr>
              <a:t>15 tisíc rybářů přišlo o práci</a:t>
            </a:r>
          </a:p>
          <a:p>
            <a:r>
              <a:rPr lang="cs-CZ" sz="2000" dirty="0">
                <a:latin typeface="+mj-lt"/>
              </a:rPr>
              <a:t>Těžba v dole byla obnovena</a:t>
            </a:r>
          </a:p>
          <a:p>
            <a:r>
              <a:rPr lang="cs-CZ" sz="2000" dirty="0">
                <a:latin typeface="+mj-lt"/>
              </a:rPr>
              <a:t>Neúspěšné pokusy o zakázání loužení zlata v kyanidu v rumunském parlamentu </a:t>
            </a:r>
          </a:p>
          <a:p>
            <a:endParaRPr lang="cs-CZ" sz="2000" dirty="0">
              <a:latin typeface="+mj-lt"/>
            </a:endParaRPr>
          </a:p>
        </p:txBody>
      </p:sp>
      <p:pic>
        <p:nvPicPr>
          <p:cNvPr id="4098" name="Picture 2" descr="Stál jsem v úplně mrtvé řece, vzpomíná Přemysl Soldán na kyanidovou havárii  v Baia Mare - Ekolist.cz">
            <a:extLst>
              <a:ext uri="{FF2B5EF4-FFF2-40B4-BE49-F238E27FC236}">
                <a16:creationId xmlns:a16="http://schemas.microsoft.com/office/drawing/2014/main" id="{0A409C61-5BC5-4B2E-B019-DF050BE8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964" y="136525"/>
            <a:ext cx="2964598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ál jsem v úplně mrtvé řece, vzpomíná Přemysl Soldán na kyanidovou havárii  v Baia Mare - Ekolist.cz">
            <a:extLst>
              <a:ext uri="{FF2B5EF4-FFF2-40B4-BE49-F238E27FC236}">
                <a16:creationId xmlns:a16="http://schemas.microsoft.com/office/drawing/2014/main" id="{B8196F3D-A543-4840-8A6E-567404D1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87" y="2239962"/>
            <a:ext cx="3152775" cy="20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ajväčšia ekologická katastrofa od Černobyľu: Odrovnala strednú a východnú  Európu! | Topky.sk">
            <a:extLst>
              <a:ext uri="{FF2B5EF4-FFF2-40B4-BE49-F238E27FC236}">
                <a16:creationId xmlns:a16="http://schemas.microsoft.com/office/drawing/2014/main" id="{F6685076-7B41-489B-87F6-EE280DD29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87" y="4469637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FAD2C721-3985-4817-B9EE-CF58EE85886D}"/>
              </a:ext>
            </a:extLst>
          </p:cNvPr>
          <p:cNvSpPr txBox="1">
            <a:spLocks/>
          </p:cNvSpPr>
          <p:nvPr/>
        </p:nvSpPr>
        <p:spPr>
          <a:xfrm>
            <a:off x="838200" y="-2047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Důsledky a řešení</a:t>
            </a:r>
          </a:p>
        </p:txBody>
      </p:sp>
    </p:spTree>
    <p:extLst>
      <p:ext uri="{BB962C8B-B14F-4D97-AF65-F5344CB8AC3E}">
        <p14:creationId xmlns:p14="http://schemas.microsoft.com/office/powerpoint/2010/main" val="214428860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618</Words>
  <Application>Microsoft Office PowerPoint</Application>
  <PresentationFormat>Širokoúhlá obrazovka</PresentationFormat>
  <Paragraphs>99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Motiv Office</vt:lpstr>
      <vt:lpstr>Ekologické katastrofy Maďarsko - město Ajka Rumunsko - město Baia Mare</vt:lpstr>
      <vt:lpstr>Protržení hráze u města Ajky v Maďarsku</vt:lpstr>
      <vt:lpstr>Výroba hliníku</vt:lpstr>
      <vt:lpstr>Prezentace aplikace PowerPoint</vt:lpstr>
      <vt:lpstr>Důsledky a řešení</vt:lpstr>
      <vt:lpstr>Ekologická havárie u města Baia Mare v Rumunsku</vt:lpstr>
      <vt:lpstr>Výroba zlata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Helena Fojtíková</dc:creator>
  <cp:lastModifiedBy>ichova</cp:lastModifiedBy>
  <cp:revision>18</cp:revision>
  <dcterms:created xsi:type="dcterms:W3CDTF">2022-03-28T13:05:09Z</dcterms:created>
  <dcterms:modified xsi:type="dcterms:W3CDTF">2022-04-08T08:34:17Z</dcterms:modified>
</cp:coreProperties>
</file>