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6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11F"/>
    <a:srgbClr val="F6F6F6"/>
    <a:srgbClr val="97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E0D46-8ED1-46B3-8C5E-0618BC973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46E82D-B2D4-43AD-9F8F-690B3D899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986AF8-ABC1-46EB-8826-96C5AD52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070A-743F-427A-A7EE-5A3833B60FA4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E50B5E-1B12-4BDE-9106-05CDC149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502DA8-0278-4D9A-88D0-226B9C8C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3DD6-9DA7-4C76-A642-058456A4A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23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6534E-A42A-47A7-98BB-C3E53861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AB4CEF-1369-48F9-9E73-BB3D96C7E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544AF1-4113-4F4D-B9AA-1B85FFBA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070A-743F-427A-A7EE-5A3833B60FA4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0FFC78-E331-457E-83A4-014E7D458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CCD59A-FB6B-4971-9357-E2C7DA80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3DD6-9DA7-4C76-A642-058456A4A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50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5125B5A-DF42-40D2-9130-BA164DBA9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5BB9C9-62A0-42BE-924E-408971738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45E75-AFB7-4B33-A506-508C3032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070A-743F-427A-A7EE-5A3833B60FA4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C218AB-A903-430A-A859-79C525F1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23638C-1946-4B3A-8BCB-19A42935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3DD6-9DA7-4C76-A642-058456A4A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90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32EA3-D8DE-4452-BE03-56C1A6F2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DF30D1-A7F3-456F-B5F0-DF8F97860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C8775E-A033-4284-9CBB-0D9D2031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070A-743F-427A-A7EE-5A3833B60FA4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F25170-8E14-4F61-A775-29A37ADE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6E9372-A138-4853-836D-1502750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3DD6-9DA7-4C76-A642-058456A4A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7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40C67-1E16-43C6-8FA1-D5180429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2F9E4F-FF20-4701-864D-BB49E243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78620A-AE61-4D16-8F96-AD70E874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070A-743F-427A-A7EE-5A3833B60FA4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1190BB-5132-46E1-BCBE-B280A530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A3FA85-C20E-40A6-A326-272E64EE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3DD6-9DA7-4C76-A642-058456A4A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61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0C9C9-0111-40C2-8C33-80053A9F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6F4B7B-08D0-43E1-B682-B982EC706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04AA2B1-F299-4D32-A4F5-F90A1148A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5CDA5B-D262-4C09-AFDE-702800B4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070A-743F-427A-A7EE-5A3833B60FA4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3B09F1-D435-4AC5-B46B-FC6BB69F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C71A72-7641-497F-AAD5-82060C67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3DD6-9DA7-4C76-A642-058456A4A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DEA79-1560-44FE-A984-633D2C4F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6C61C0-C694-4A54-99AC-964F5D10E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E41C54-EC6D-466B-969C-89B9AFDEC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5D6CA9F-F9B5-4227-ADB0-24CCC8F85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D3BA52-104E-46E9-A55B-1F3BEE9F4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370131D-D107-4015-974A-E3D92FA6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070A-743F-427A-A7EE-5A3833B60FA4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10853E1-F7F5-4F29-B9C2-725DF0DD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EB25EC9-35C3-4DCC-9672-45259F10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3DD6-9DA7-4C76-A642-058456A4A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5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CD07E-044B-43B2-B0F5-704783B6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6F078A-8865-4A9E-8EE7-D794F0D4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070A-743F-427A-A7EE-5A3833B60FA4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6E0E3F-97A9-4456-9F0A-A02EC1C1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07C745-598E-4D89-B7A2-BB184D4F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3DD6-9DA7-4C76-A642-058456A4A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85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DC23A0-28CA-4EA4-8858-4439CAC36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070A-743F-427A-A7EE-5A3833B60FA4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056784-D7F9-4472-9764-9C42A5F6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8192EF-2274-48B0-A763-D4FDFCDA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3DD6-9DA7-4C76-A642-058456A4A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91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9C4CB-0384-44F1-8864-52CCB76C8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43696B-4C4B-47C9-A974-410E94B5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95F819-7B87-4FD5-9CB0-C5490EE7D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6488DD-6E83-4FF2-8500-07505308E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070A-743F-427A-A7EE-5A3833B60FA4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24B5BB-56EB-4FAB-A57E-585C5ED0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753003-618E-4921-B67E-538E4627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3DD6-9DA7-4C76-A642-058456A4A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99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DA313-D493-4CA2-B09A-2F6D4DE2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60E156C-D1D4-4FC4-A853-4F4AA1D92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4E9C22-AE60-46B7-B081-81F886F65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138919-2E6D-4D73-937A-175EF50E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070A-743F-427A-A7EE-5A3833B60FA4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A95E54-2185-40A3-8947-8FB0DEF8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037840-2BA0-4C45-BD1D-F481EEBA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3DD6-9DA7-4C76-A642-058456A4A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09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B54D1BF-33DD-4AB5-948B-6E3D00941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4FA370-A0EA-4AFF-8EE8-64A49FFBA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AFC78B-D697-4974-AE10-C776A6E2A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E070A-743F-427A-A7EE-5A3833B60FA4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8C0B28-8453-4ECD-901C-5676CB95C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4C319D-44D7-4FE7-8905-BD7BC19EA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3DD6-9DA7-4C76-A642-058456A4A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28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drotech-group.com/cz/blog/ako-sa-cistia-ropne-skvrny-na-mor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dmaturuj.cz/zemepis/ropne-havarie/" TargetMode="External"/><Relationship Id="rId5" Type="http://schemas.openxmlformats.org/officeDocument/2006/relationships/hyperlink" Target="https://ct24.ceskatelevize.cz/veda/2059730-nejhorsi-ropne-katastrofy-zabily-s" TargetMode="External"/><Relationship Id="rId4" Type="http://schemas.openxmlformats.org/officeDocument/2006/relationships/hyperlink" Target="https://odpady-online.cz/odstranovani-ekologickych-skod-po-havariich-tanke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>
            <a:extLst>
              <a:ext uri="{FF2B5EF4-FFF2-40B4-BE49-F238E27FC236}">
                <a16:creationId xmlns:a16="http://schemas.microsoft.com/office/drawing/2014/main" id="{88BDFDAF-32B3-41FA-8C51-969BEF253177}"/>
              </a:ext>
            </a:extLst>
          </p:cNvPr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3F86C98-989D-44EC-AD58-35FF79A6B2DD}"/>
              </a:ext>
            </a:extLst>
          </p:cNvPr>
          <p:cNvSpPr txBox="1"/>
          <p:nvPr/>
        </p:nvSpPr>
        <p:spPr>
          <a:xfrm>
            <a:off x="6514218" y="677255"/>
            <a:ext cx="580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ROPNÉ HAVÁRIE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8EA74C9-0F84-4123-B30A-AFC8309A5171}"/>
              </a:ext>
            </a:extLst>
          </p:cNvPr>
          <p:cNvSpPr txBox="1"/>
          <p:nvPr/>
        </p:nvSpPr>
        <p:spPr>
          <a:xfrm>
            <a:off x="7279967" y="6261428"/>
            <a:ext cx="397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Natálie </a:t>
            </a:r>
            <a:r>
              <a:rPr lang="cs-CZ" dirty="0" err="1">
                <a:solidFill>
                  <a:schemeClr val="bg1"/>
                </a:solidFill>
              </a:rPr>
              <a:t>Candrová</a:t>
            </a:r>
            <a:r>
              <a:rPr lang="cs-CZ" dirty="0">
                <a:solidFill>
                  <a:schemeClr val="bg1"/>
                </a:solidFill>
              </a:rPr>
              <a:t>, Ester </a:t>
            </a:r>
            <a:r>
              <a:rPr lang="cs-CZ" dirty="0" err="1">
                <a:solidFill>
                  <a:schemeClr val="bg1"/>
                </a:solidFill>
              </a:rPr>
              <a:t>Vaňo</a:t>
            </a:r>
            <a:r>
              <a:rPr lang="cs-CZ" dirty="0">
                <a:solidFill>
                  <a:schemeClr val="bg1"/>
                </a:solidFill>
              </a:rPr>
              <a:t>              4. E</a:t>
            </a:r>
          </a:p>
        </p:txBody>
      </p:sp>
    </p:spTree>
    <p:extLst>
      <p:ext uri="{BB962C8B-B14F-4D97-AF65-F5344CB8AC3E}">
        <p14:creationId xmlns:p14="http://schemas.microsoft.com/office/powerpoint/2010/main" val="154109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jcastejsi metody cisteni ropnych skvrn">
            <a:extLst>
              <a:ext uri="{FF2B5EF4-FFF2-40B4-BE49-F238E27FC236}">
                <a16:creationId xmlns:a16="http://schemas.microsoft.com/office/drawing/2014/main" id="{4596A64E-97A2-4854-8947-D563A6B9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40" y="3166913"/>
            <a:ext cx="4198019" cy="28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60C6B16-6AB7-44A8-9316-8B27227BBC6F}"/>
              </a:ext>
            </a:extLst>
          </p:cNvPr>
          <p:cNvSpPr txBox="1"/>
          <p:nvPr/>
        </p:nvSpPr>
        <p:spPr>
          <a:xfrm>
            <a:off x="1941900" y="0"/>
            <a:ext cx="891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9811F"/>
                </a:solidFill>
              </a:rPr>
              <a:t>ODSTRANĚNÍ HAVÁRIE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87F398-9116-46F0-8849-39F172CE50B2}"/>
              </a:ext>
            </a:extLst>
          </p:cNvPr>
          <p:cNvSpPr txBox="1"/>
          <p:nvPr/>
        </p:nvSpPr>
        <p:spPr>
          <a:xfrm>
            <a:off x="834390" y="1232654"/>
            <a:ext cx="6347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212529"/>
                </a:solidFill>
                <a:latin typeface="-apple-system"/>
              </a:rPr>
              <a:t>2. SBĚRAČKY S ODSTŘEDIVKAMI</a:t>
            </a:r>
          </a:p>
          <a:p>
            <a:pPr algn="l"/>
            <a:endParaRPr lang="cs-CZ" sz="2000" b="1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EE11573-8B7A-4CCE-9774-E227CA607DA1}"/>
              </a:ext>
            </a:extLst>
          </p:cNvPr>
          <p:cNvSpPr txBox="1"/>
          <p:nvPr/>
        </p:nvSpPr>
        <p:spPr>
          <a:xfrm>
            <a:off x="834390" y="1597253"/>
            <a:ext cx="854583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p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řipevněny na okraj člunu nebo lodě</a:t>
            </a:r>
          </a:p>
          <a:p>
            <a:pPr algn="l"/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speciálně navrženy k tomu, aby dokázaly posbírat ropu z vodní hladiny a hlavně vodu od mastné kapaliny oddělit - díky tomu se dá ropa nebo olej znovu použít</a:t>
            </a:r>
          </a:p>
          <a:p>
            <a:pPr algn="l"/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nevýhody sběraček -  Nevyhovuje jim 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prostředí, ve kterém se nacházejí trosky 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 haváriích. Ty mohou sběračky ucpat a 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znemožnit jejich fungování.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25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nejcastejsi metody cisteni ropnych skvrn">
            <a:extLst>
              <a:ext uri="{FF2B5EF4-FFF2-40B4-BE49-F238E27FC236}">
                <a16:creationId xmlns:a16="http://schemas.microsoft.com/office/drawing/2014/main" id="{DBDC5AE5-F30B-45A6-8AE3-AC7C04515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29" y="3493146"/>
            <a:ext cx="4763757" cy="31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60C6B16-6AB7-44A8-9316-8B27227BBC6F}"/>
              </a:ext>
            </a:extLst>
          </p:cNvPr>
          <p:cNvSpPr txBox="1"/>
          <p:nvPr/>
        </p:nvSpPr>
        <p:spPr>
          <a:xfrm>
            <a:off x="1941900" y="0"/>
            <a:ext cx="891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9811F"/>
                </a:solidFill>
              </a:rPr>
              <a:t>ODSTRANĚNÍ HAVÁRIE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87F398-9116-46F0-8849-39F172CE50B2}"/>
              </a:ext>
            </a:extLst>
          </p:cNvPr>
          <p:cNvSpPr txBox="1"/>
          <p:nvPr/>
        </p:nvSpPr>
        <p:spPr>
          <a:xfrm>
            <a:off x="834390" y="1232654"/>
            <a:ext cx="6347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212529"/>
                </a:solidFill>
                <a:latin typeface="-apple-system"/>
              </a:rPr>
              <a:t>3. </a:t>
            </a:r>
            <a:r>
              <a:rPr lang="cs-CZ" sz="2000" b="1" dirty="0">
                <a:latin typeface="Open Sans" panose="020B0606030504020204" pitchFamily="34" charset="0"/>
              </a:rPr>
              <a:t>KONTROLOVANÉ PÁLENÍ</a:t>
            </a:r>
            <a:endParaRPr lang="cs-CZ" sz="2000" b="1" i="0" dirty="0">
              <a:effectLst/>
              <a:latin typeface="Open Sans" panose="020B0606030504020204" pitchFamily="34" charset="0"/>
            </a:endParaRPr>
          </a:p>
          <a:p>
            <a:pPr algn="l"/>
            <a:endParaRPr lang="cs-CZ" sz="2000" b="1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562CC04-EBA8-45C9-B374-E7CC5613B01E}"/>
              </a:ext>
            </a:extLst>
          </p:cNvPr>
          <p:cNvSpPr txBox="1"/>
          <p:nvPr/>
        </p:nvSpPr>
        <p:spPr>
          <a:xfrm>
            <a:off x="729614" y="1646487"/>
            <a:ext cx="838581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 odstranění  ropy se </a:t>
            </a: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použijí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převážně kontrolované požáry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způsob je jednoduchý - stačí zapálit vrstvu ropy, která plave na hladině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požáry podléhají přísné kontrole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pálení je velmi účinné - </a:t>
            </a: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p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omocí něj lze odstranit až 98% ropy 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p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ožáry však nepomohou při každé havárii - ropa musí mít minimálně tloušťku 3 mm na hladině, aby se dala zapálit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kontrolovaným požárům nevyhovuje ani nepříznivé počasí - vítr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91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nejcastejsi metody cisteni ropnych skvrn">
            <a:extLst>
              <a:ext uri="{FF2B5EF4-FFF2-40B4-BE49-F238E27FC236}">
                <a16:creationId xmlns:a16="http://schemas.microsoft.com/office/drawing/2014/main" id="{6F6C24AD-6760-44A2-B463-C75DB987B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0"/>
          <a:stretch/>
        </p:blipFill>
        <p:spPr bwMode="auto">
          <a:xfrm>
            <a:off x="7654290" y="3895275"/>
            <a:ext cx="2914200" cy="24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60C6B16-6AB7-44A8-9316-8B27227BBC6F}"/>
              </a:ext>
            </a:extLst>
          </p:cNvPr>
          <p:cNvSpPr txBox="1"/>
          <p:nvPr/>
        </p:nvSpPr>
        <p:spPr>
          <a:xfrm>
            <a:off x="1941900" y="0"/>
            <a:ext cx="891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9811F"/>
                </a:solidFill>
              </a:rPr>
              <a:t>ODSTRANĚNÍ HAVÁRIE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87F398-9116-46F0-8849-39F172CE50B2}"/>
              </a:ext>
            </a:extLst>
          </p:cNvPr>
          <p:cNvSpPr txBox="1"/>
          <p:nvPr/>
        </p:nvSpPr>
        <p:spPr>
          <a:xfrm>
            <a:off x="834390" y="1232654"/>
            <a:ext cx="6347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1" dirty="0">
                <a:solidFill>
                  <a:srgbClr val="212529"/>
                </a:solidFill>
                <a:latin typeface="-apple-system"/>
              </a:rPr>
              <a:t>4. ŽELATINOVÁ ČINIDLA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EE11573-8B7A-4CCE-9774-E227CA607DA1}"/>
              </a:ext>
            </a:extLst>
          </p:cNvPr>
          <p:cNvSpPr txBox="1"/>
          <p:nvPr/>
        </p:nvSpPr>
        <p:spPr>
          <a:xfrm>
            <a:off x="933450" y="1679555"/>
            <a:ext cx="85458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=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chemický prášek, který putuje do vody smíchané s ropou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p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omocí chemikálie se z ropy vytvoří pevnější želatina               mastná kapalina se oddělí od vody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p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evnou hmotu zachycují sítě nebo výložníky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tento způsob čištění je sice účinný, ale dost nepraktický - poměr mezi množstvím ropy a želatiny je 1:3 (na odstranění ropy třeba třikrát více želatiny)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při velkých havári</a:t>
            </a: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ích nelze využít</a:t>
            </a: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685D3693-0DE6-434C-B5C0-5805FC902BCE}"/>
              </a:ext>
            </a:extLst>
          </p:cNvPr>
          <p:cNvCxnSpPr>
            <a:cxnSpLocks/>
          </p:cNvCxnSpPr>
          <p:nvPr/>
        </p:nvCxnSpPr>
        <p:spPr>
          <a:xfrm>
            <a:off x="6953250" y="2417236"/>
            <a:ext cx="701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49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jcastejsi metody cisteni ropnych skvrn">
            <a:extLst>
              <a:ext uri="{FF2B5EF4-FFF2-40B4-BE49-F238E27FC236}">
                <a16:creationId xmlns:a16="http://schemas.microsoft.com/office/drawing/2014/main" id="{3CC441A5-02F8-4F44-A23B-C061065C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57" y="3917633"/>
            <a:ext cx="3600000" cy="24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60C6B16-6AB7-44A8-9316-8B27227BBC6F}"/>
              </a:ext>
            </a:extLst>
          </p:cNvPr>
          <p:cNvSpPr txBox="1"/>
          <p:nvPr/>
        </p:nvSpPr>
        <p:spPr>
          <a:xfrm>
            <a:off x="1941900" y="0"/>
            <a:ext cx="891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9811F"/>
                </a:solidFill>
              </a:rPr>
              <a:t>ODSTRANĚNÍ HAVÁRIE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87F398-9116-46F0-8849-39F172CE50B2}"/>
              </a:ext>
            </a:extLst>
          </p:cNvPr>
          <p:cNvSpPr txBox="1"/>
          <p:nvPr/>
        </p:nvSpPr>
        <p:spPr>
          <a:xfrm>
            <a:off x="834390" y="1232654"/>
            <a:ext cx="6347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1" dirty="0">
                <a:solidFill>
                  <a:srgbClr val="212529"/>
                </a:solidFill>
                <a:latin typeface="-apple-system"/>
              </a:rPr>
              <a:t>5. BIOREMEDIACE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EE11573-8B7A-4CCE-9774-E227CA607DA1}"/>
              </a:ext>
            </a:extLst>
          </p:cNvPr>
          <p:cNvSpPr txBox="1"/>
          <p:nvPr/>
        </p:nvSpPr>
        <p:spPr>
          <a:xfrm>
            <a:off x="933450" y="1679555"/>
            <a:ext cx="85458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 znečištěné vody se vypustí speciální mikroorganismy</a:t>
            </a:r>
          </a:p>
          <a:p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	-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různé bakterie</a:t>
            </a:r>
          </a:p>
          <a:p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	-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řasy </a:t>
            </a:r>
          </a:p>
          <a:p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	-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houby</a:t>
            </a:r>
          </a:p>
          <a:p>
            <a:endParaRPr lang="cs-CZ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jejich úkolem je přeměnit ropu na jednodušší netoxické molekuly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by tento způsob byl co nejefektivnější, houby či řasy by měly být co největší. Na to, aby rostly, se do kontaminované vody přidávají hnojiva a činidla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98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0C6B16-6AB7-44A8-9316-8B27227BBC6F}"/>
              </a:ext>
            </a:extLst>
          </p:cNvPr>
          <p:cNvSpPr txBox="1"/>
          <p:nvPr/>
        </p:nvSpPr>
        <p:spPr>
          <a:xfrm>
            <a:off x="1941900" y="0"/>
            <a:ext cx="891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9811F"/>
                </a:solidFill>
              </a:rPr>
              <a:t>ZDROJE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2E54F33-C10B-47AD-9D38-15DB9F83323A}"/>
              </a:ext>
            </a:extLst>
          </p:cNvPr>
          <p:cNvSpPr txBox="1"/>
          <p:nvPr/>
        </p:nvSpPr>
        <p:spPr>
          <a:xfrm>
            <a:off x="815340" y="1071295"/>
            <a:ext cx="8214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https://www.hydrotech-group.com/cz/blog/ako-sa-cistia-ropne-skvrny-na-mori</a:t>
            </a:r>
            <a:endParaRPr lang="cs-CZ" dirty="0"/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819B64B-B677-45C4-9DF2-D9E0BD949FA2}"/>
              </a:ext>
            </a:extLst>
          </p:cNvPr>
          <p:cNvSpPr txBox="1"/>
          <p:nvPr/>
        </p:nvSpPr>
        <p:spPr>
          <a:xfrm>
            <a:off x="815340" y="1680925"/>
            <a:ext cx="8404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https://odpady-online.cz/odstranovani-ekologickych-skod-po-havariich-tankeru/</a:t>
            </a:r>
            <a:endParaRPr lang="cs-CZ" dirty="0"/>
          </a:p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9F05FC8-1477-4291-846F-8E4E5C77EE22}"/>
              </a:ext>
            </a:extLst>
          </p:cNvPr>
          <p:cNvSpPr txBox="1"/>
          <p:nvPr/>
        </p:nvSpPr>
        <p:spPr>
          <a:xfrm>
            <a:off x="815340" y="29673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https://ct24.ceskatelevize.cz/veda/2059730-nejhorsi-ropne-katastrofy-zabily-s</a:t>
            </a:r>
            <a:endParaRPr lang="cs-CZ" dirty="0"/>
          </a:p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7A41A3E-60CD-427D-82E8-223E0FE5466D}"/>
              </a:ext>
            </a:extLst>
          </p:cNvPr>
          <p:cNvSpPr txBox="1"/>
          <p:nvPr/>
        </p:nvSpPr>
        <p:spPr>
          <a:xfrm>
            <a:off x="815340" y="22905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6"/>
              </a:rPr>
              <a:t>https://www.odmaturuj.cz/zemepis/ropne-havarie/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23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0C6B16-6AB7-44A8-9316-8B27227BBC6F}"/>
              </a:ext>
            </a:extLst>
          </p:cNvPr>
          <p:cNvSpPr txBox="1"/>
          <p:nvPr/>
        </p:nvSpPr>
        <p:spPr>
          <a:xfrm>
            <a:off x="2499853" y="439174"/>
            <a:ext cx="891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9811F"/>
                </a:solidFill>
              </a:rPr>
              <a:t>ROPA – PŘÍRODNÍ SUROVINA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2EFC6F8-0CC6-4588-A157-2A3857A2489F}"/>
              </a:ext>
            </a:extLst>
          </p:cNvPr>
          <p:cNvSpPr txBox="1"/>
          <p:nvPr/>
        </p:nvSpPr>
        <p:spPr>
          <a:xfrm>
            <a:off x="1528233" y="1503680"/>
            <a:ext cx="8420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hořlavá kapalina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lehčí než voda 	     plave na povrchu = vytváří mikrofilm           </a:t>
            </a:r>
            <a:r>
              <a:rPr lang="cs-CZ" dirty="0" err="1"/>
              <a:t>neproustí</a:t>
            </a:r>
            <a:r>
              <a:rPr lang="cs-CZ" dirty="0"/>
              <a:t> kyslík	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nachází ve svrchních vrstvách zemské kůry (</a:t>
            </a:r>
            <a:r>
              <a:rPr lang="cs-CZ" b="0" i="0" dirty="0">
                <a:effectLst/>
              </a:rPr>
              <a:t>± </a:t>
            </a:r>
            <a:r>
              <a:rPr lang="cs-CZ" dirty="0"/>
              <a:t>8 km pod zemským povrchem)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ropa vzniká rozkladem planktonních organismů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nejdříve vzniká organické bahno = </a:t>
            </a:r>
            <a:r>
              <a:rPr lang="cs-CZ" dirty="0" err="1"/>
              <a:t>sapropel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SAPROPEL – výchozí látka pro vznik zemního plynu a ropy</a:t>
            </a:r>
          </a:p>
        </p:txBody>
      </p:sp>
      <p:pic>
        <p:nvPicPr>
          <p:cNvPr id="2050" name="Picture 2" descr="About sapropel | Sapropel mining and distribution">
            <a:extLst>
              <a:ext uri="{FF2B5EF4-FFF2-40B4-BE49-F238E27FC236}">
                <a16:creationId xmlns:a16="http://schemas.microsoft.com/office/drawing/2014/main" id="{9718D591-306C-4252-8D36-30689C76A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47" y="3478307"/>
            <a:ext cx="3693459" cy="27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7AF42D0-9BF2-45E1-A692-9D7C1013BA75}"/>
              </a:ext>
            </a:extLst>
          </p:cNvPr>
          <p:cNvSpPr txBox="1"/>
          <p:nvPr/>
        </p:nvSpPr>
        <p:spPr>
          <a:xfrm flipH="1">
            <a:off x="8840095" y="6248401"/>
            <a:ext cx="2078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 err="1">
                <a:latin typeface="-apple-system"/>
              </a:rPr>
              <a:t>Sapropel</a:t>
            </a:r>
            <a:endParaRPr lang="cs-CZ" sz="1500" dirty="0">
              <a:latin typeface="-apple-system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12396F5F-85E3-47B3-9794-541EFDD6631F}"/>
              </a:ext>
            </a:extLst>
          </p:cNvPr>
          <p:cNvCxnSpPr/>
          <p:nvPr/>
        </p:nvCxnSpPr>
        <p:spPr>
          <a:xfrm>
            <a:off x="3307976" y="2528047"/>
            <a:ext cx="3585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52FBA0C-EAFD-4CBF-AA7A-7546789B5E86}"/>
              </a:ext>
            </a:extLst>
          </p:cNvPr>
          <p:cNvCxnSpPr>
            <a:cxnSpLocks/>
          </p:cNvCxnSpPr>
          <p:nvPr/>
        </p:nvCxnSpPr>
        <p:spPr>
          <a:xfrm>
            <a:off x="7162800" y="2524462"/>
            <a:ext cx="3944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8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0C6B16-6AB7-44A8-9316-8B27227BBC6F}"/>
              </a:ext>
            </a:extLst>
          </p:cNvPr>
          <p:cNvSpPr txBox="1"/>
          <p:nvPr/>
        </p:nvSpPr>
        <p:spPr>
          <a:xfrm>
            <a:off x="-24764" y="283047"/>
            <a:ext cx="11904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>
                <a:solidFill>
                  <a:srgbClr val="F9811F"/>
                </a:solidFill>
              </a:rPr>
              <a:t>TĚŽBA ROPY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AB6BA56-0188-42FE-B048-936D32948A18}"/>
              </a:ext>
            </a:extLst>
          </p:cNvPr>
          <p:cNvSpPr txBox="1"/>
          <p:nvPr/>
        </p:nvSpPr>
        <p:spPr>
          <a:xfrm>
            <a:off x="1471118" y="4231165"/>
            <a:ext cx="9249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PRIMÁRNÍ 	- naleziště obsahuje natlakovaný zemní plyn              ropa vytéká sama</a:t>
            </a:r>
          </a:p>
          <a:p>
            <a:r>
              <a:rPr lang="cs-CZ" dirty="0"/>
              <a:t>		- vytěží se cca. 20% ropy </a:t>
            </a:r>
          </a:p>
          <a:p>
            <a:endParaRPr lang="cs-CZ" dirty="0"/>
          </a:p>
          <a:p>
            <a:pPr marL="342900" indent="-342900">
              <a:buAutoNum type="arabicPeriod" startAt="2"/>
            </a:pPr>
            <a:r>
              <a:rPr lang="cs-CZ" dirty="0"/>
              <a:t>SEKUNDÁRNÍ 	- při poklesu tlaku v ložisku</a:t>
            </a:r>
          </a:p>
          <a:p>
            <a:r>
              <a:rPr lang="cs-CZ" dirty="0"/>
              <a:t> 		- používají se čerpadla</a:t>
            </a:r>
          </a:p>
          <a:p>
            <a:r>
              <a:rPr lang="cs-CZ" dirty="0"/>
              <a:t>		- vytěží se cca. 5 – 15% ropy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692FC42-EFCB-402E-8098-8ADD975F83F5}"/>
              </a:ext>
            </a:extLst>
          </p:cNvPr>
          <p:cNvSpPr txBox="1"/>
          <p:nvPr/>
        </p:nvSpPr>
        <p:spPr>
          <a:xfrm>
            <a:off x="1362356" y="1802427"/>
            <a:ext cx="560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NA MOŘI </a:t>
            </a:r>
          </a:p>
          <a:p>
            <a:endParaRPr lang="cs-CZ" dirty="0"/>
          </a:p>
          <a:p>
            <a:r>
              <a:rPr lang="cs-CZ" dirty="0"/>
              <a:t>2.   NA PEVNINĚ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709E81-D2BA-41DF-8EE0-48F5F38FAD03}"/>
              </a:ext>
            </a:extLst>
          </p:cNvPr>
          <p:cNvSpPr txBox="1"/>
          <p:nvPr/>
        </p:nvSpPr>
        <p:spPr>
          <a:xfrm>
            <a:off x="1543474" y="1464104"/>
            <a:ext cx="154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KDE?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311972C-8539-47A8-9CB8-1DEA00AE48E1}"/>
              </a:ext>
            </a:extLst>
          </p:cNvPr>
          <p:cNvSpPr txBox="1"/>
          <p:nvPr/>
        </p:nvSpPr>
        <p:spPr>
          <a:xfrm>
            <a:off x="1615192" y="3696703"/>
            <a:ext cx="154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JAK?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33BC7A0-735B-4EAB-87A9-C0A4CF015F0C}"/>
              </a:ext>
            </a:extLst>
          </p:cNvPr>
          <p:cNvCxnSpPr>
            <a:cxnSpLocks/>
          </p:cNvCxnSpPr>
          <p:nvPr/>
        </p:nvCxnSpPr>
        <p:spPr>
          <a:xfrm>
            <a:off x="7485997" y="4420415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opná plošina – Wikipedie">
            <a:extLst>
              <a:ext uri="{FF2B5EF4-FFF2-40B4-BE49-F238E27FC236}">
                <a16:creationId xmlns:a16="http://schemas.microsoft.com/office/drawing/2014/main" id="{5865FC7D-2E05-44B1-8BA8-AC9822E7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66" y="1316431"/>
            <a:ext cx="3268382" cy="217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nímek 1">
            <a:extLst>
              <a:ext uri="{FF2B5EF4-FFF2-40B4-BE49-F238E27FC236}">
                <a16:creationId xmlns:a16="http://schemas.microsoft.com/office/drawing/2014/main" id="{289ABA87-D3DC-4732-95DA-34CB3EACB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485" y="95649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0C6606E-0374-4D9C-ADC7-72E73EDE87C6}"/>
              </a:ext>
            </a:extLst>
          </p:cNvPr>
          <p:cNvSpPr txBox="1"/>
          <p:nvPr/>
        </p:nvSpPr>
        <p:spPr>
          <a:xfrm flipH="1">
            <a:off x="4977671" y="3491278"/>
            <a:ext cx="29475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>
                <a:latin typeface="-apple-system"/>
              </a:rPr>
              <a:t>Ropná plošina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DEC319-0AC5-46E5-A879-FF8522655E72}"/>
              </a:ext>
            </a:extLst>
          </p:cNvPr>
          <p:cNvSpPr txBox="1"/>
          <p:nvPr/>
        </p:nvSpPr>
        <p:spPr>
          <a:xfrm>
            <a:off x="8825847" y="2756560"/>
            <a:ext cx="41416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>
                <a:latin typeface="-apple-system"/>
              </a:rPr>
              <a:t>Čerpání ropy pomocí pumpy</a:t>
            </a:r>
          </a:p>
        </p:txBody>
      </p:sp>
    </p:spTree>
    <p:extLst>
      <p:ext uri="{BB962C8B-B14F-4D97-AF65-F5344CB8AC3E}">
        <p14:creationId xmlns:p14="http://schemas.microsoft.com/office/powerpoint/2010/main" val="406215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anker, Loď, Moře, Ropný Tanker, Tanková Loď, Flotila">
            <a:extLst>
              <a:ext uri="{FF2B5EF4-FFF2-40B4-BE49-F238E27FC236}">
                <a16:creationId xmlns:a16="http://schemas.microsoft.com/office/drawing/2014/main" id="{A2FD1DD8-18AD-471A-A940-5D513E59E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01" y="4850123"/>
            <a:ext cx="4680000" cy="18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60C6B16-6AB7-44A8-9316-8B27227BBC6F}"/>
              </a:ext>
            </a:extLst>
          </p:cNvPr>
          <p:cNvSpPr txBox="1"/>
          <p:nvPr/>
        </p:nvSpPr>
        <p:spPr>
          <a:xfrm>
            <a:off x="3681363" y="540774"/>
            <a:ext cx="426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9811F"/>
                </a:solidFill>
              </a:rPr>
              <a:t>DOPRAVA ROPY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692FC42-EFCB-402E-8098-8ADD975F83F5}"/>
              </a:ext>
            </a:extLst>
          </p:cNvPr>
          <p:cNvSpPr txBox="1"/>
          <p:nvPr/>
        </p:nvSpPr>
        <p:spPr>
          <a:xfrm>
            <a:off x="1400456" y="1935777"/>
            <a:ext cx="5600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ropovody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tankery</a:t>
            </a:r>
          </a:p>
          <a:p>
            <a:endParaRPr lang="cs-CZ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D18FE5C-B5A6-4DE9-B6D3-FBFCD81DD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47" y="1416248"/>
            <a:ext cx="3966909" cy="2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1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Kvůli havárii tankeru Prestige za mříže nikdo nepůjde — ČT24 — Česká  televize">
            <a:extLst>
              <a:ext uri="{FF2B5EF4-FFF2-40B4-BE49-F238E27FC236}">
                <a16:creationId xmlns:a16="http://schemas.microsoft.com/office/drawing/2014/main" id="{7031902F-0368-4B73-99E1-235EBB898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50" y="3700632"/>
            <a:ext cx="4318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60C6B16-6AB7-44A8-9316-8B27227BBC6F}"/>
              </a:ext>
            </a:extLst>
          </p:cNvPr>
          <p:cNvSpPr txBox="1"/>
          <p:nvPr/>
        </p:nvSpPr>
        <p:spPr>
          <a:xfrm>
            <a:off x="2939273" y="125610"/>
            <a:ext cx="891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9811F"/>
                </a:solidFill>
              </a:rPr>
              <a:t>HAVÁRIE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692FC42-EFCB-402E-8098-8ADD975F83F5}"/>
              </a:ext>
            </a:extLst>
          </p:cNvPr>
          <p:cNvSpPr txBox="1"/>
          <p:nvPr/>
        </p:nvSpPr>
        <p:spPr>
          <a:xfrm>
            <a:off x="793395" y="968261"/>
            <a:ext cx="95935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12529"/>
                </a:solidFill>
              </a:rPr>
              <a:t>p</a:t>
            </a:r>
            <a:r>
              <a:rPr lang="cs-CZ" b="0" i="0" dirty="0">
                <a:solidFill>
                  <a:srgbClr val="212529"/>
                </a:solidFill>
                <a:effectLst/>
              </a:rPr>
              <a:t>ři vrtných neštěstích - požáry a výbuchy vrtných plošin</a:t>
            </a:r>
          </a:p>
          <a:p>
            <a:endParaRPr lang="cs-CZ" b="0" i="0" dirty="0">
              <a:solidFill>
                <a:srgbClr val="212529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12529"/>
                </a:solidFill>
                <a:effectLst/>
              </a:rPr>
              <a:t>při těžebních operacích  </a:t>
            </a:r>
          </a:p>
          <a:p>
            <a:endParaRPr lang="cs-CZ" b="0" i="0" dirty="0">
              <a:solidFill>
                <a:srgbClr val="212529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12529"/>
                </a:solidFill>
                <a:effectLst/>
              </a:rPr>
              <a:t>při haváriích tankerů přepravující ropu</a:t>
            </a:r>
          </a:p>
          <a:p>
            <a:endParaRPr lang="cs-CZ" b="0" i="0" dirty="0">
              <a:solidFill>
                <a:srgbClr val="212529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12529"/>
                </a:solidFill>
              </a:rPr>
              <a:t>k </a:t>
            </a:r>
            <a:r>
              <a:rPr lang="cs-CZ" b="0" i="0" dirty="0">
                <a:solidFill>
                  <a:srgbClr val="212529"/>
                </a:solidFill>
                <a:effectLst/>
              </a:rPr>
              <a:t>uvolňování ropy dochází i při provozu jiných lodí (většina má naftový motor)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21252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12529"/>
                </a:solidFill>
                <a:effectLst/>
              </a:rPr>
              <a:t> odhaduje se, že do moře ročně unikne 10 milionu tun ropy</a:t>
            </a:r>
          </a:p>
          <a:p>
            <a:endParaRPr lang="cs-CZ" b="0" i="0" dirty="0">
              <a:solidFill>
                <a:srgbClr val="212529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12529"/>
                </a:solidFill>
              </a:rPr>
              <a:t>j</a:t>
            </a:r>
            <a:r>
              <a:rPr lang="cs-CZ" b="0" i="0" dirty="0">
                <a:solidFill>
                  <a:srgbClr val="212529"/>
                </a:solidFill>
                <a:effectLst/>
              </a:rPr>
              <a:t>edna tuna ropy stačí ke znečištění 6 – 12 k</a:t>
            </a:r>
            <a:r>
              <a:rPr lang="cs-CZ" b="0" i="0" dirty="0">
                <a:solidFill>
                  <a:srgbClr val="202124"/>
                </a:solidFill>
                <a:effectLst/>
              </a:rPr>
              <a:t>m</a:t>
            </a:r>
            <a:r>
              <a:rPr lang="cs-CZ" b="0" i="0" baseline="30000" dirty="0">
                <a:solidFill>
                  <a:srgbClr val="202124"/>
                </a:solidFill>
                <a:effectLst/>
              </a:rPr>
              <a:t>2</a:t>
            </a:r>
            <a:r>
              <a:rPr lang="cs-CZ" b="0" i="0" dirty="0">
                <a:solidFill>
                  <a:srgbClr val="212529"/>
                </a:solidFill>
                <a:effectLst/>
              </a:rPr>
              <a:t> hladiny oceánu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 descr="BP zaplatí Američanům za Deepwater Horizon rekordní pokutu | Byznys |  Lidovky.cz">
            <a:extLst>
              <a:ext uri="{FF2B5EF4-FFF2-40B4-BE49-F238E27FC236}">
                <a16:creationId xmlns:a16="http://schemas.microsoft.com/office/drawing/2014/main" id="{887574F2-5CF6-4D43-9FCC-298BADA7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29" y="4275773"/>
            <a:ext cx="3222891" cy="219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opná skvrna – Wikipedie">
            <a:extLst>
              <a:ext uri="{FF2B5EF4-FFF2-40B4-BE49-F238E27FC236}">
                <a16:creationId xmlns:a16="http://schemas.microsoft.com/office/drawing/2014/main" id="{24A8EDE9-B998-48D6-B48C-57DC2983D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736" y="125611"/>
            <a:ext cx="3702639" cy="247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854B7F7-238B-47B2-A92D-614937B7C45B}"/>
              </a:ext>
            </a:extLst>
          </p:cNvPr>
          <p:cNvSpPr txBox="1"/>
          <p:nvPr/>
        </p:nvSpPr>
        <p:spPr>
          <a:xfrm flipH="1">
            <a:off x="9512449" y="2599765"/>
            <a:ext cx="2231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>
                <a:latin typeface="-apple-system"/>
              </a:rPr>
              <a:t>Ropná skvrna</a:t>
            </a:r>
          </a:p>
        </p:txBody>
      </p:sp>
    </p:spTree>
    <p:extLst>
      <p:ext uri="{BB962C8B-B14F-4D97-AF65-F5344CB8AC3E}">
        <p14:creationId xmlns:p14="http://schemas.microsoft.com/office/powerpoint/2010/main" val="94711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B5DE0A45-5493-4122-B4A7-A6428FB2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4" y="1922282"/>
            <a:ext cx="2166964" cy="143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60C6B16-6AB7-44A8-9316-8B27227BBC6F}"/>
              </a:ext>
            </a:extLst>
          </p:cNvPr>
          <p:cNvSpPr txBox="1"/>
          <p:nvPr/>
        </p:nvSpPr>
        <p:spPr>
          <a:xfrm>
            <a:off x="2048436" y="18145"/>
            <a:ext cx="891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9811F"/>
                </a:solidFill>
              </a:rPr>
              <a:t>NEJHORŠÍ HAVÁRIE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692FC42-EFCB-402E-8098-8ADD975F83F5}"/>
              </a:ext>
            </a:extLst>
          </p:cNvPr>
          <p:cNvSpPr txBox="1"/>
          <p:nvPr/>
        </p:nvSpPr>
        <p:spPr>
          <a:xfrm>
            <a:off x="828955" y="1125094"/>
            <a:ext cx="95935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12529"/>
                </a:solidFill>
                <a:latin typeface="-apple-system"/>
              </a:rPr>
              <a:t>1989 – havárie lodi Exxon </a:t>
            </a:r>
            <a:r>
              <a:rPr lang="cs-CZ" dirty="0" err="1">
                <a:solidFill>
                  <a:srgbClr val="212529"/>
                </a:solidFill>
                <a:latin typeface="-apple-system"/>
              </a:rPr>
              <a:t>Valdez</a:t>
            </a:r>
            <a:r>
              <a:rPr lang="cs-CZ" dirty="0">
                <a:solidFill>
                  <a:srgbClr val="212529"/>
                </a:solidFill>
                <a:latin typeface="-apple-system"/>
              </a:rPr>
              <a:t> (41600 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cs-CZ" b="0" i="0" baseline="300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cs-CZ" dirty="0">
                <a:solidFill>
                  <a:srgbClr val="212529"/>
                </a:solidFill>
                <a:latin typeface="-apple-system"/>
              </a:rPr>
              <a:t> ropy uniklo do moře poblíž Aljašky)</a:t>
            </a:r>
            <a:br>
              <a:rPr lang="cs-CZ" dirty="0">
                <a:solidFill>
                  <a:srgbClr val="212529"/>
                </a:solidFill>
                <a:latin typeface="-apple-system"/>
              </a:rPr>
            </a:br>
            <a:endParaRPr lang="cs-CZ" dirty="0">
              <a:solidFill>
                <a:srgbClr val="212529"/>
              </a:solidFill>
              <a:latin typeface="-apple-system"/>
            </a:endParaRPr>
          </a:p>
          <a:p>
            <a:endParaRPr lang="cs-CZ" dirty="0">
              <a:solidFill>
                <a:srgbClr val="212529"/>
              </a:solidFill>
              <a:latin typeface="-apple-system"/>
            </a:endParaRPr>
          </a:p>
          <a:p>
            <a:endParaRPr lang="cs-CZ" dirty="0">
              <a:solidFill>
                <a:srgbClr val="212529"/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1999 – havárie tankeru Erika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212529"/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212529"/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cs-CZ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12529"/>
                </a:solidFill>
                <a:latin typeface="-apple-system"/>
              </a:rPr>
              <a:t>2002 – havárie tankeru </a:t>
            </a:r>
            <a:r>
              <a:rPr lang="cs-CZ" dirty="0" err="1">
                <a:solidFill>
                  <a:srgbClr val="212529"/>
                </a:solidFill>
                <a:latin typeface="-apple-system"/>
              </a:rPr>
              <a:t>Prestige</a:t>
            </a:r>
            <a:endParaRPr lang="cs-CZ" dirty="0">
              <a:solidFill>
                <a:srgbClr val="212529"/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212529"/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212529"/>
              </a:solidFill>
              <a:latin typeface="-apple-system"/>
            </a:endParaRPr>
          </a:p>
          <a:p>
            <a:endParaRPr lang="cs-CZ" dirty="0">
              <a:solidFill>
                <a:srgbClr val="212529"/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2010 – </a:t>
            </a:r>
            <a:r>
              <a:rPr lang="cs-CZ" dirty="0">
                <a:solidFill>
                  <a:srgbClr val="212529"/>
                </a:solidFill>
                <a:latin typeface="-apple-system"/>
              </a:rPr>
              <a:t>havárie plošiny </a:t>
            </a:r>
            <a:r>
              <a:rPr lang="cs-CZ" dirty="0" err="1">
                <a:solidFill>
                  <a:srgbClr val="212529"/>
                </a:solidFill>
                <a:latin typeface="-apple-system"/>
              </a:rPr>
              <a:t>Deepwater</a:t>
            </a:r>
            <a:r>
              <a:rPr lang="cs-CZ" dirty="0">
                <a:solidFill>
                  <a:srgbClr val="212529"/>
                </a:solidFill>
                <a:latin typeface="-apple-system"/>
              </a:rPr>
              <a:t> Horizon</a:t>
            </a:r>
            <a:endParaRPr lang="cs-CZ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cs-CZ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cs-CZ" dirty="0"/>
          </a:p>
        </p:txBody>
      </p:sp>
      <p:pic>
        <p:nvPicPr>
          <p:cNvPr id="3076" name="Picture 4" descr="Exxon Valdez">
            <a:extLst>
              <a:ext uri="{FF2B5EF4-FFF2-40B4-BE49-F238E27FC236}">
                <a16:creationId xmlns:a16="http://schemas.microsoft.com/office/drawing/2014/main" id="{EB652341-A071-4022-A929-B31C2905F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71" y="1416324"/>
            <a:ext cx="1830424" cy="122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C9D12E4-D413-4621-86A1-4239181E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56" y="3061866"/>
            <a:ext cx="20859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0534DDD3-2ED0-4C00-AA97-0BDBAFE8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65" y="4317517"/>
            <a:ext cx="1988820" cy="149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0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0C6B16-6AB7-44A8-9316-8B27227BBC6F}"/>
              </a:ext>
            </a:extLst>
          </p:cNvPr>
          <p:cNvSpPr txBox="1"/>
          <p:nvPr/>
        </p:nvSpPr>
        <p:spPr>
          <a:xfrm>
            <a:off x="1909726" y="0"/>
            <a:ext cx="891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9811F"/>
                </a:solidFill>
              </a:rPr>
              <a:t>DŮSLEDKY HAVÁRIE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692FC42-EFCB-402E-8098-8ADD975F83F5}"/>
              </a:ext>
            </a:extLst>
          </p:cNvPr>
          <p:cNvSpPr txBox="1"/>
          <p:nvPr/>
        </p:nvSpPr>
        <p:spPr>
          <a:xfrm>
            <a:off x="374295" y="1025187"/>
            <a:ext cx="113336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12529"/>
                </a:solidFill>
              </a:rPr>
              <a:t>e</a:t>
            </a:r>
            <a:r>
              <a:rPr lang="cs-CZ" b="0" i="0" dirty="0">
                <a:solidFill>
                  <a:srgbClr val="212529"/>
                </a:solidFill>
                <a:effectLst/>
              </a:rPr>
              <a:t>kologická katastrofa 	            - moře je dočista zdevastované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212529"/>
              </a:solidFill>
              <a:effectLst/>
            </a:endParaRPr>
          </a:p>
          <a:p>
            <a:r>
              <a:rPr lang="cs-CZ" dirty="0">
                <a:solidFill>
                  <a:srgbClr val="212529"/>
                </a:solidFill>
              </a:rPr>
              <a:t>			            - pobřeží  budí dojem, že už nikdy nebude vypadat jako dřív</a:t>
            </a:r>
          </a:p>
          <a:p>
            <a:endParaRPr lang="cs-CZ" dirty="0">
              <a:solidFill>
                <a:srgbClr val="212529"/>
              </a:solidFill>
            </a:endParaRPr>
          </a:p>
          <a:p>
            <a:r>
              <a:rPr lang="cs-CZ" b="0" i="0" dirty="0">
                <a:solidFill>
                  <a:srgbClr val="212529"/>
                </a:solidFill>
                <a:effectLst/>
              </a:rPr>
              <a:t>			             - ptáci a mořští </a:t>
            </a:r>
            <a:r>
              <a:rPr lang="cs-CZ" dirty="0">
                <a:solidFill>
                  <a:srgbClr val="212529"/>
                </a:solidFill>
              </a:rPr>
              <a:t>živočichové hynou po tisících</a:t>
            </a:r>
          </a:p>
          <a:p>
            <a:endParaRPr lang="cs-CZ" b="0" i="0" dirty="0">
              <a:solidFill>
                <a:srgbClr val="212529"/>
              </a:solidFill>
              <a:effectLst/>
            </a:endParaRPr>
          </a:p>
          <a:p>
            <a:endParaRPr lang="cs-CZ" b="0" i="0" dirty="0">
              <a:solidFill>
                <a:srgbClr val="212529"/>
              </a:solidFill>
              <a:effectLst/>
            </a:endParaRP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odstranění je finančně náročné    - odstranění ropné </a:t>
            </a:r>
            <a:r>
              <a:rPr lang="cs-CZ" dirty="0" err="1"/>
              <a:t>skvny</a:t>
            </a:r>
            <a:r>
              <a:rPr lang="cs-CZ" dirty="0"/>
              <a:t> po výbuch </a:t>
            </a:r>
            <a:r>
              <a:rPr lang="cs-CZ" dirty="0" err="1"/>
              <a:t>Deepwater</a:t>
            </a:r>
            <a:r>
              <a:rPr lang="cs-CZ" dirty="0"/>
              <a:t> horizon stálo 990 milionů </a:t>
            </a:r>
            <a:r>
              <a:rPr lang="cs-CZ" b="0" i="0" dirty="0">
                <a:solidFill>
                  <a:srgbClr val="202124"/>
                </a:solidFill>
                <a:effectLst/>
              </a:rPr>
              <a:t>$</a:t>
            </a:r>
            <a:endParaRPr lang="cs-CZ" dirty="0"/>
          </a:p>
        </p:txBody>
      </p:sp>
      <p:pic>
        <p:nvPicPr>
          <p:cNvPr id="5122" name="Picture 2" descr="Deset let poté. Jak výbuch ropného vrtu proměnil Mexický záliv - iDNES.cz">
            <a:extLst>
              <a:ext uri="{FF2B5EF4-FFF2-40B4-BE49-F238E27FC236}">
                <a16:creationId xmlns:a16="http://schemas.microsoft.com/office/drawing/2014/main" id="{3A72051E-4A82-4330-BA13-CE623FC69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98" y="4241147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P odhadovala, že ropná havárie by mohla být větší, ale mlčela - Novinky.cz">
            <a:extLst>
              <a:ext uri="{FF2B5EF4-FFF2-40B4-BE49-F238E27FC236}">
                <a16:creationId xmlns:a16="http://schemas.microsoft.com/office/drawing/2014/main" id="{E99D25C5-4428-463D-8A65-B74AC39C3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11" y="4345922"/>
            <a:ext cx="26860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earch Breakthrough: Fast, Safe Way to Clean Up Oil Spills [Video]">
            <a:extLst>
              <a:ext uri="{FF2B5EF4-FFF2-40B4-BE49-F238E27FC236}">
                <a16:creationId xmlns:a16="http://schemas.microsoft.com/office/drawing/2014/main" id="{38FE10EA-E84D-4C57-9CD2-719509544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024" y="3610510"/>
            <a:ext cx="4268227" cy="284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7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jcastejsi metody cisteni ropnych skvrn">
            <a:extLst>
              <a:ext uri="{FF2B5EF4-FFF2-40B4-BE49-F238E27FC236}">
                <a16:creationId xmlns:a16="http://schemas.microsoft.com/office/drawing/2014/main" id="{C39C69BC-3660-477A-BCE7-61F7214A3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347" y="4219143"/>
            <a:ext cx="3502854" cy="232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nejcastejsi metody cisteni ropnych skvrn">
            <a:extLst>
              <a:ext uri="{FF2B5EF4-FFF2-40B4-BE49-F238E27FC236}">
                <a16:creationId xmlns:a16="http://schemas.microsoft.com/office/drawing/2014/main" id="{6A97A2F8-3A3B-48A2-873B-20DEB0D5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651" y="830997"/>
            <a:ext cx="3305349" cy="247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60C6B16-6AB7-44A8-9316-8B27227BBC6F}"/>
              </a:ext>
            </a:extLst>
          </p:cNvPr>
          <p:cNvSpPr txBox="1"/>
          <p:nvPr/>
        </p:nvSpPr>
        <p:spPr>
          <a:xfrm>
            <a:off x="1941900" y="0"/>
            <a:ext cx="891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9811F"/>
                </a:solidFill>
              </a:rPr>
              <a:t>ODSTRANĚNÍ HAVÁRIE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87F398-9116-46F0-8849-39F172CE50B2}"/>
              </a:ext>
            </a:extLst>
          </p:cNvPr>
          <p:cNvSpPr txBox="1"/>
          <p:nvPr/>
        </p:nvSpPr>
        <p:spPr>
          <a:xfrm>
            <a:off x="753595" y="958781"/>
            <a:ext cx="6347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dirty="0">
                <a:solidFill>
                  <a:srgbClr val="212529"/>
                </a:solidFill>
                <a:latin typeface="-apple-system"/>
              </a:rPr>
              <a:t>1</a:t>
            </a:r>
            <a:r>
              <a:rPr lang="cs-CZ" sz="2000" b="1" dirty="0">
                <a:solidFill>
                  <a:srgbClr val="212529"/>
                </a:solidFill>
                <a:latin typeface="-apple-system"/>
              </a:rPr>
              <a:t>. ROPNÉ VÝLOŽNÍKY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EE11573-8B7A-4CCE-9774-E227CA607DA1}"/>
              </a:ext>
            </a:extLst>
          </p:cNvPr>
          <p:cNvSpPr txBox="1"/>
          <p:nvPr/>
        </p:nvSpPr>
        <p:spPr>
          <a:xfrm>
            <a:off x="865057" y="1740131"/>
            <a:ext cx="85458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dokáží </a:t>
            </a: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zachytit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ropu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skládají se ze tří základních částí: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 	1. v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olná část 	zachycuje ropu a udržuje ji nad hladinou</a:t>
            </a:r>
          </a:p>
          <a:p>
            <a:pPr algn="l"/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	2.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sukně 	ta se nachází pod rameny  výložníku a současně </a:t>
            </a:r>
            <a:endParaRPr lang="cs-CZ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 			pod hladinou vody</a:t>
            </a:r>
          </a:p>
          <a:p>
            <a:pPr algn="l"/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 		 	ú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kolem sukně je zabránit ropě, aby nezačala unikat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	3.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řetěz (kabel)	spojuje všechna ramena, udržuje je tak pohromadě</a:t>
            </a:r>
          </a:p>
          <a:p>
            <a:pPr algn="l"/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nelze je použít kdykoliv – jsou vhodné jen na odstraňování skvrn, které se nacházejí na jednom území</a:t>
            </a:r>
            <a:endParaRPr lang="cs-CZ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nehodí do oblastí se silnými vlnami, větrem či prudkým přílivem a odlivem.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č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ím více se ropa rozlévá po oceánu, tím je metoda méně účinná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4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0C6B16-6AB7-44A8-9316-8B27227BBC6F}"/>
              </a:ext>
            </a:extLst>
          </p:cNvPr>
          <p:cNvSpPr txBox="1"/>
          <p:nvPr/>
        </p:nvSpPr>
        <p:spPr>
          <a:xfrm>
            <a:off x="1941900" y="0"/>
            <a:ext cx="891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9811F"/>
                </a:solidFill>
              </a:rPr>
              <a:t>ODSTRANĚNÍ HAVÁRIE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87F398-9116-46F0-8849-39F172CE50B2}"/>
              </a:ext>
            </a:extLst>
          </p:cNvPr>
          <p:cNvSpPr txBox="1"/>
          <p:nvPr/>
        </p:nvSpPr>
        <p:spPr>
          <a:xfrm>
            <a:off x="834390" y="1232654"/>
            <a:ext cx="6347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1" dirty="0">
                <a:solidFill>
                  <a:srgbClr val="212529"/>
                </a:solidFill>
                <a:latin typeface="-apple-system"/>
              </a:rPr>
              <a:t>2. SORBENTY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EE11573-8B7A-4CCE-9774-E227CA607DA1}"/>
              </a:ext>
            </a:extLst>
          </p:cNvPr>
          <p:cNvSpPr txBox="1"/>
          <p:nvPr/>
        </p:nvSpPr>
        <p:spPr>
          <a:xfrm>
            <a:off x="933450" y="1679555"/>
            <a:ext cx="85458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AutoNum type="alphaUcParenR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absorpční činidla, která ropu nasáknou</a:t>
            </a:r>
          </a:p>
          <a:p>
            <a:pPr algn="l"/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342900" indent="-342900" algn="l">
              <a:buAutoNum type="alphaUcParenR" startAt="2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adsorbenty, které ropu nevsáknou, ale vytvoří si z ní vrstvu na vlastním povrchu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t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ypickými přírodními sorbenty jsou: 	sláma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					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kukuřičné klasy 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					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rašelina</a:t>
            </a:r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19480B-E685-4D35-80AF-7EDAF8CB3CD5}"/>
              </a:ext>
            </a:extLst>
          </p:cNvPr>
          <p:cNvSpPr txBox="1"/>
          <p:nvPr/>
        </p:nvSpPr>
        <p:spPr>
          <a:xfrm>
            <a:off x="571500" y="4034670"/>
            <a:ext cx="8244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v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ýhoda - jsou organické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nevýhoda -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dokážou pohltit jen 3 až 15 násobek své hmotnosti</a:t>
            </a:r>
          </a:p>
        </p:txBody>
      </p:sp>
      <p:pic>
        <p:nvPicPr>
          <p:cNvPr id="4098" name="Picture 2" descr="Using Sorbent like hay to cleaunp an oil spill">
            <a:extLst>
              <a:ext uri="{FF2B5EF4-FFF2-40B4-BE49-F238E27FC236}">
                <a16:creationId xmlns:a16="http://schemas.microsoft.com/office/drawing/2014/main" id="{00C92E60-8690-4070-A309-23BBA62E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05" y="398782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ydrocarbon absorber - Mavi Pad series - Mavi Deniz - for oil spill pads">
            <a:extLst>
              <a:ext uri="{FF2B5EF4-FFF2-40B4-BE49-F238E27FC236}">
                <a16:creationId xmlns:a16="http://schemas.microsoft.com/office/drawing/2014/main" id="{7FA70C82-8927-4093-8756-D927B8C4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965" y="756589"/>
            <a:ext cx="2455657" cy="24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FE357F8-3A2D-4935-B0AC-6968959A8388}"/>
              </a:ext>
            </a:extLst>
          </p:cNvPr>
          <p:cNvSpPr txBox="1"/>
          <p:nvPr/>
        </p:nvSpPr>
        <p:spPr>
          <a:xfrm>
            <a:off x="9473901" y="6296144"/>
            <a:ext cx="1810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>
                <a:latin typeface="-apple-system"/>
              </a:rPr>
              <a:t>Použití slámy</a:t>
            </a:r>
          </a:p>
        </p:txBody>
      </p:sp>
    </p:spTree>
    <p:extLst>
      <p:ext uri="{BB962C8B-B14F-4D97-AF65-F5344CB8AC3E}">
        <p14:creationId xmlns:p14="http://schemas.microsoft.com/office/powerpoint/2010/main" val="33940838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789</Words>
  <Application>Microsoft Office PowerPoint</Application>
  <PresentationFormat>Širokoúhlá obrazovka</PresentationFormat>
  <Paragraphs>159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-apple-system</vt:lpstr>
      <vt:lpstr>Arial</vt:lpstr>
      <vt:lpstr>Arial</vt:lpstr>
      <vt:lpstr>Calibri</vt:lpstr>
      <vt:lpstr>Calibri Light</vt:lpstr>
      <vt:lpstr>Comic Sans MS</vt:lpstr>
      <vt:lpstr>Open Sans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Busem</dc:creator>
  <cp:lastModifiedBy>Home</cp:lastModifiedBy>
  <cp:revision>10</cp:revision>
  <dcterms:created xsi:type="dcterms:W3CDTF">2022-04-03T12:38:31Z</dcterms:created>
  <dcterms:modified xsi:type="dcterms:W3CDTF">2022-04-03T18:48:51Z</dcterms:modified>
</cp:coreProperties>
</file>